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0076-345B-0A46-94AC-F2E865AEDD74}"/>
              </a:ext>
            </a:extLst>
          </p:cNvPr>
          <p:cNvSpPr>
            <a:spLocks noGrp="1"/>
          </p:cNvSpPr>
          <p:nvPr>
            <p:ph type="ctrTitle"/>
          </p:nvPr>
        </p:nvSpPr>
        <p:spPr>
          <a:xfrm>
            <a:off x="622851" y="1964268"/>
            <a:ext cx="7197726" cy="2421464"/>
          </a:xfrm>
        </p:spPr>
        <p:txBody>
          <a:bodyPr/>
          <a:lstStyle/>
          <a:p>
            <a:r>
              <a:rPr lang="en-US" dirty="0">
                <a:latin typeface="Garamond" panose="02020404030301010803" pitchFamily="18" charset="0"/>
              </a:rPr>
              <a:t>The paradox</a:t>
            </a:r>
          </a:p>
        </p:txBody>
      </p:sp>
      <p:sp>
        <p:nvSpPr>
          <p:cNvPr id="3" name="Subtitle 2">
            <a:extLst>
              <a:ext uri="{FF2B5EF4-FFF2-40B4-BE49-F238E27FC236}">
                <a16:creationId xmlns:a16="http://schemas.microsoft.com/office/drawing/2014/main" id="{1E1FC237-D161-9A4A-BDA2-B27850993DCD}"/>
              </a:ext>
            </a:extLst>
          </p:cNvPr>
          <p:cNvSpPr>
            <a:spLocks noGrp="1"/>
          </p:cNvSpPr>
          <p:nvPr>
            <p:ph type="subTitle" idx="1"/>
          </p:nvPr>
        </p:nvSpPr>
        <p:spPr/>
        <p:txBody>
          <a:bodyPr/>
          <a:lstStyle/>
          <a:p>
            <a:endParaRPr lang="en-US" dirty="0"/>
          </a:p>
        </p:txBody>
      </p:sp>
      <p:pic>
        <p:nvPicPr>
          <p:cNvPr id="10" name="Audio 9">
            <a:hlinkClick r:id="" action="ppaction://media"/>
            <a:extLst>
              <a:ext uri="{FF2B5EF4-FFF2-40B4-BE49-F238E27FC236}">
                <a16:creationId xmlns:a16="http://schemas.microsoft.com/office/drawing/2014/main" id="{B65FF421-947E-0F44-9AAF-8C6A5B61E67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90574416"/>
      </p:ext>
    </p:extLst>
  </p:cSld>
  <p:clrMapOvr>
    <a:masterClrMapping/>
  </p:clrMapOvr>
  <mc:AlternateContent xmlns:mc="http://schemas.openxmlformats.org/markup-compatibility/2006">
    <mc:Choice xmlns:p14="http://schemas.microsoft.com/office/powerpoint/2010/main" Requires="p14">
      <p:transition spd="slow" p14:dur="2000" advTm="6584"/>
    </mc:Choice>
    <mc:Fallback>
      <p:transition spd="slow" advTm="6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5A2D-E0AE-2D44-B3FB-EFED48C3D40A}"/>
              </a:ext>
            </a:extLst>
          </p:cNvPr>
          <p:cNvSpPr>
            <a:spLocks noGrp="1"/>
          </p:cNvSpPr>
          <p:nvPr>
            <p:ph type="title"/>
          </p:nvPr>
        </p:nvSpPr>
        <p:spPr/>
        <p:txBody>
          <a:bodyPr/>
          <a:lstStyle/>
          <a:p>
            <a:pPr algn="ctr"/>
            <a:r>
              <a:rPr lang="en-US" dirty="0">
                <a:latin typeface="Garamond" panose="02020404030301010803" pitchFamily="18" charset="0"/>
              </a:rPr>
              <a:t>What is a paradox?</a:t>
            </a:r>
          </a:p>
        </p:txBody>
      </p:sp>
      <p:sp>
        <p:nvSpPr>
          <p:cNvPr id="3" name="Content Placeholder 2">
            <a:extLst>
              <a:ext uri="{FF2B5EF4-FFF2-40B4-BE49-F238E27FC236}">
                <a16:creationId xmlns:a16="http://schemas.microsoft.com/office/drawing/2014/main" id="{398A25E2-1726-4F41-8627-E57CDCE2DC4B}"/>
              </a:ext>
            </a:extLst>
          </p:cNvPr>
          <p:cNvSpPr>
            <a:spLocks noGrp="1"/>
          </p:cNvSpPr>
          <p:nvPr>
            <p:ph idx="1"/>
          </p:nvPr>
        </p:nvSpPr>
        <p:spPr/>
        <p:txBody>
          <a:bodyPr>
            <a:normAutofit/>
          </a:bodyPr>
          <a:lstStyle/>
          <a:p>
            <a:pPr marL="0" indent="0" algn="ctr">
              <a:buNone/>
            </a:pPr>
            <a:r>
              <a:rPr lang="en-US" sz="4400" dirty="0">
                <a:latin typeface="Garamond" panose="02020404030301010803" pitchFamily="18" charset="0"/>
              </a:rPr>
              <a:t>A paradox is a statement that seems self-contradictory or even absurd but, in reality, expresses a possible truth.</a:t>
            </a:r>
          </a:p>
        </p:txBody>
      </p:sp>
      <p:pic>
        <p:nvPicPr>
          <p:cNvPr id="7" name="Audio 6">
            <a:hlinkClick r:id="" action="ppaction://media"/>
            <a:extLst>
              <a:ext uri="{FF2B5EF4-FFF2-40B4-BE49-F238E27FC236}">
                <a16:creationId xmlns:a16="http://schemas.microsoft.com/office/drawing/2014/main" id="{633A8290-3943-434E-ADD0-4587446CABE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378439129"/>
      </p:ext>
    </p:extLst>
  </p:cSld>
  <p:clrMapOvr>
    <a:masterClrMapping/>
  </p:clrMapOvr>
  <mc:AlternateContent xmlns:mc="http://schemas.openxmlformats.org/markup-compatibility/2006">
    <mc:Choice xmlns:p14="http://schemas.microsoft.com/office/powerpoint/2010/main" Requires="p14">
      <p:transition spd="slow" p14:dur="2000" advTm="24308"/>
    </mc:Choice>
    <mc:Fallback>
      <p:transition spd="slow" advTm="24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A84A-7152-C145-AE81-D97AFCF45E36}"/>
              </a:ext>
            </a:extLst>
          </p:cNvPr>
          <p:cNvSpPr>
            <a:spLocks noGrp="1"/>
          </p:cNvSpPr>
          <p:nvPr>
            <p:ph type="title"/>
          </p:nvPr>
        </p:nvSpPr>
        <p:spPr/>
        <p:txBody>
          <a:bodyPr/>
          <a:lstStyle/>
          <a:p>
            <a:pPr algn="ctr"/>
            <a:r>
              <a:rPr lang="en-US" dirty="0">
                <a:latin typeface="Garamond" panose="02020404030301010803" pitchFamily="18" charset="0"/>
              </a:rPr>
              <a:t>Example of a paradox</a:t>
            </a:r>
          </a:p>
        </p:txBody>
      </p:sp>
      <p:sp>
        <p:nvSpPr>
          <p:cNvPr id="3" name="Content Placeholder 2">
            <a:extLst>
              <a:ext uri="{FF2B5EF4-FFF2-40B4-BE49-F238E27FC236}">
                <a16:creationId xmlns:a16="http://schemas.microsoft.com/office/drawing/2014/main" id="{9F319359-6239-3442-A87A-7C784D265926}"/>
              </a:ext>
            </a:extLst>
          </p:cNvPr>
          <p:cNvSpPr>
            <a:spLocks noGrp="1"/>
          </p:cNvSpPr>
          <p:nvPr>
            <p:ph idx="1"/>
          </p:nvPr>
        </p:nvSpPr>
        <p:spPr/>
        <p:txBody>
          <a:bodyPr>
            <a:normAutofit/>
          </a:bodyPr>
          <a:lstStyle/>
          <a:p>
            <a:pPr marL="0" indent="0">
              <a:buNone/>
            </a:pPr>
            <a:r>
              <a:rPr lang="en-US" sz="2800" dirty="0">
                <a:latin typeface="Garamond" panose="02020404030301010803" pitchFamily="18" charset="0"/>
              </a:rPr>
              <a:t>Paradox: “Less is more!”</a:t>
            </a:r>
          </a:p>
          <a:p>
            <a:pPr marL="0" indent="0">
              <a:buNone/>
            </a:pPr>
            <a:endParaRPr lang="en-US" sz="2800" dirty="0">
              <a:latin typeface="Garamond" panose="02020404030301010803" pitchFamily="18" charset="0"/>
            </a:endParaRPr>
          </a:p>
          <a:p>
            <a:pPr marL="0" indent="0">
              <a:buNone/>
            </a:pPr>
            <a:r>
              <a:rPr lang="en-US" sz="2800" dirty="0">
                <a:latin typeface="Garamond" panose="02020404030301010803" pitchFamily="18" charset="0"/>
              </a:rPr>
              <a:t>Meaning: The concept is that something</a:t>
            </a:r>
            <a:r>
              <a:rPr lang="en-US" sz="2800" b="1" dirty="0">
                <a:latin typeface="Garamond" panose="02020404030301010803" pitchFamily="18" charset="0"/>
              </a:rPr>
              <a:t> </a:t>
            </a:r>
            <a:r>
              <a:rPr lang="en-US" sz="2800" b="1" i="1" dirty="0">
                <a:latin typeface="Garamond" panose="02020404030301010803" pitchFamily="18" charset="0"/>
              </a:rPr>
              <a:t>less </a:t>
            </a:r>
            <a:r>
              <a:rPr lang="en-US" sz="2800" dirty="0">
                <a:latin typeface="Garamond" panose="02020404030301010803" pitchFamily="18" charset="0"/>
              </a:rPr>
              <a:t>complicated is often</a:t>
            </a:r>
            <a:r>
              <a:rPr lang="en-US" sz="2800" i="1" dirty="0">
                <a:latin typeface="Garamond" panose="02020404030301010803" pitchFamily="18" charset="0"/>
              </a:rPr>
              <a:t> </a:t>
            </a:r>
            <a:r>
              <a:rPr lang="en-US" sz="2800" b="1" i="1" dirty="0">
                <a:latin typeface="Garamond" panose="02020404030301010803" pitchFamily="18" charset="0"/>
              </a:rPr>
              <a:t>more</a:t>
            </a:r>
            <a:r>
              <a:rPr lang="en-US" sz="2800" i="1" dirty="0">
                <a:latin typeface="Garamond" panose="02020404030301010803" pitchFamily="18" charset="0"/>
              </a:rPr>
              <a:t> </a:t>
            </a:r>
            <a:r>
              <a:rPr lang="en-US" sz="2800" dirty="0">
                <a:latin typeface="Garamond" panose="02020404030301010803" pitchFamily="18" charset="0"/>
              </a:rPr>
              <a:t>appreciated. </a:t>
            </a:r>
          </a:p>
          <a:p>
            <a:pPr marL="0" indent="0">
              <a:buNone/>
            </a:pPr>
            <a:endParaRPr lang="en-US" sz="2800" dirty="0">
              <a:latin typeface="Garamond" panose="02020404030301010803" pitchFamily="18" charset="0"/>
            </a:endParaRPr>
          </a:p>
          <a:p>
            <a:pPr marL="0" indent="0">
              <a:buNone/>
            </a:pPr>
            <a:r>
              <a:rPr lang="en-US" sz="2800" dirty="0">
                <a:latin typeface="Garamond" panose="02020404030301010803" pitchFamily="18" charset="0"/>
              </a:rPr>
              <a:t>For example, having </a:t>
            </a:r>
            <a:r>
              <a:rPr lang="en-US" sz="2800" b="1" i="1" dirty="0">
                <a:latin typeface="Garamond" panose="02020404030301010803" pitchFamily="18" charset="0"/>
              </a:rPr>
              <a:t>less</a:t>
            </a:r>
            <a:r>
              <a:rPr lang="en-US" sz="2800" dirty="0">
                <a:latin typeface="Garamond" panose="02020404030301010803" pitchFamily="18" charset="0"/>
              </a:rPr>
              <a:t> stuff in your home may create </a:t>
            </a:r>
            <a:r>
              <a:rPr lang="en-US" sz="2800" b="1" i="1" dirty="0">
                <a:latin typeface="Garamond" panose="02020404030301010803" pitchFamily="18" charset="0"/>
              </a:rPr>
              <a:t>more </a:t>
            </a:r>
            <a:r>
              <a:rPr lang="en-US" sz="2800" dirty="0">
                <a:latin typeface="Garamond" panose="02020404030301010803" pitchFamily="18" charset="0"/>
              </a:rPr>
              <a:t>space or spending </a:t>
            </a:r>
            <a:r>
              <a:rPr lang="en-US" sz="2800" b="1" i="1" dirty="0">
                <a:latin typeface="Garamond" panose="02020404030301010803" pitchFamily="18" charset="0"/>
              </a:rPr>
              <a:t>less</a:t>
            </a:r>
            <a:r>
              <a:rPr lang="en-US" sz="2800" dirty="0">
                <a:latin typeface="Garamond" panose="02020404030301010803" pitchFamily="18" charset="0"/>
              </a:rPr>
              <a:t> time on social media may free up </a:t>
            </a:r>
            <a:r>
              <a:rPr lang="en-US" sz="2800" b="1" i="1" dirty="0">
                <a:latin typeface="Garamond" panose="02020404030301010803" pitchFamily="18" charset="0"/>
              </a:rPr>
              <a:t>more</a:t>
            </a:r>
            <a:r>
              <a:rPr lang="en-US" sz="2800" dirty="0">
                <a:latin typeface="Garamond" panose="02020404030301010803" pitchFamily="18" charset="0"/>
              </a:rPr>
              <a:t> time to read.</a:t>
            </a:r>
            <a:endParaRPr lang="en-US" sz="2800" dirty="0"/>
          </a:p>
        </p:txBody>
      </p:sp>
      <p:pic>
        <p:nvPicPr>
          <p:cNvPr id="6" name="Audio 5">
            <a:hlinkClick r:id="" action="ppaction://media"/>
            <a:extLst>
              <a:ext uri="{FF2B5EF4-FFF2-40B4-BE49-F238E27FC236}">
                <a16:creationId xmlns:a16="http://schemas.microsoft.com/office/drawing/2014/main" id="{97B83BDD-431B-DC4D-89BC-08420C6E54EF}"/>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96527582"/>
      </p:ext>
    </p:extLst>
  </p:cSld>
  <p:clrMapOvr>
    <a:masterClrMapping/>
  </p:clrMapOvr>
  <mc:AlternateContent xmlns:mc="http://schemas.openxmlformats.org/markup-compatibility/2006">
    <mc:Choice xmlns:p14="http://schemas.microsoft.com/office/powerpoint/2010/main" Requires="p14">
      <p:transition spd="slow" p14:dur="2000" advTm="51623"/>
    </mc:Choice>
    <mc:Fallback>
      <p:transition spd="slow" advTm="51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D8E4-ADB3-3740-9B2F-9A045AAB57E4}"/>
              </a:ext>
            </a:extLst>
          </p:cNvPr>
          <p:cNvSpPr>
            <a:spLocks noGrp="1"/>
          </p:cNvSpPr>
          <p:nvPr>
            <p:ph type="title"/>
          </p:nvPr>
        </p:nvSpPr>
        <p:spPr/>
        <p:txBody>
          <a:bodyPr/>
          <a:lstStyle/>
          <a:p>
            <a:pPr algn="ctr"/>
            <a:r>
              <a:rPr lang="en-US" dirty="0">
                <a:latin typeface="Garamond" panose="02020404030301010803" pitchFamily="18" charset="0"/>
              </a:rPr>
              <a:t>The assignment</a:t>
            </a:r>
          </a:p>
        </p:txBody>
      </p:sp>
      <p:sp>
        <p:nvSpPr>
          <p:cNvPr id="3" name="Content Placeholder 2">
            <a:extLst>
              <a:ext uri="{FF2B5EF4-FFF2-40B4-BE49-F238E27FC236}">
                <a16:creationId xmlns:a16="http://schemas.microsoft.com/office/drawing/2014/main" id="{21068E7C-A6CD-3C45-980B-E1C23E439890}"/>
              </a:ext>
            </a:extLst>
          </p:cNvPr>
          <p:cNvSpPr>
            <a:spLocks noGrp="1"/>
          </p:cNvSpPr>
          <p:nvPr>
            <p:ph idx="1"/>
          </p:nvPr>
        </p:nvSpPr>
        <p:spPr/>
        <p:txBody>
          <a:bodyPr>
            <a:normAutofit/>
          </a:bodyPr>
          <a:lstStyle/>
          <a:p>
            <a:pPr marL="0" indent="0">
              <a:buNone/>
            </a:pPr>
            <a:r>
              <a:rPr lang="en-US" sz="2400" dirty="0">
                <a:latin typeface="Garamond" panose="02020404030301010803" pitchFamily="18" charset="0"/>
              </a:rPr>
              <a:t>Now that you understand what a paradox is, you will find your own and post it on the class blog along with its meaning in your own words. Here’s the catch…you cannot post the same paradox as a classmate.</a:t>
            </a: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The class website and rubric for the assignment are linked under the files section of our Microsoft Team. </a:t>
            </a: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Good luck and have fun!</a:t>
            </a:r>
          </a:p>
        </p:txBody>
      </p:sp>
      <p:pic>
        <p:nvPicPr>
          <p:cNvPr id="5" name="Audio 4">
            <a:hlinkClick r:id="" action="ppaction://media"/>
            <a:extLst>
              <a:ext uri="{FF2B5EF4-FFF2-40B4-BE49-F238E27FC236}">
                <a16:creationId xmlns:a16="http://schemas.microsoft.com/office/drawing/2014/main" id="{95BF8E68-EC01-6543-A6F2-A609B2758A4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820388001"/>
      </p:ext>
    </p:extLst>
  </p:cSld>
  <p:clrMapOvr>
    <a:masterClrMapping/>
  </p:clrMapOvr>
  <mc:AlternateContent xmlns:mc="http://schemas.openxmlformats.org/markup-compatibility/2006">
    <mc:Choice xmlns:p14="http://schemas.microsoft.com/office/powerpoint/2010/main" Requires="p14">
      <p:transition spd="slow" p14:dur="2000" advTm="24214"/>
    </mc:Choice>
    <mc:Fallback>
      <p:transition spd="slow" advTm="24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
</p:tagLst>
</file>

<file path=ppt/tags/tag2.xml><?xml version="1.0" encoding="utf-8"?>
<p:tagLst xmlns:a="http://schemas.openxmlformats.org/drawingml/2006/main" xmlns:r="http://schemas.openxmlformats.org/officeDocument/2006/relationships" xmlns:p="http://schemas.openxmlformats.org/presentationml/2006/main">
  <p:tag name="TIMING" val="|1.3|2.4"/>
</p:tagLst>
</file>

<file path=ppt/tags/tag3.xml><?xml version="1.0" encoding="utf-8"?>
<p:tagLst xmlns:a="http://schemas.openxmlformats.org/drawingml/2006/main" xmlns:r="http://schemas.openxmlformats.org/officeDocument/2006/relationships" xmlns:p="http://schemas.openxmlformats.org/presentationml/2006/main">
  <p:tag name="TIMING" val="|5.8|2.8"/>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41</TotalTime>
  <Words>152</Words>
  <Application>Microsoft Macintosh PowerPoint</Application>
  <PresentationFormat>Widescreen</PresentationFormat>
  <Paragraphs>15</Paragraphs>
  <Slides>4</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Garamond</vt:lpstr>
      <vt:lpstr>Celestial</vt:lpstr>
      <vt:lpstr>The paradox</vt:lpstr>
      <vt:lpstr>What is a paradox?</vt:lpstr>
      <vt:lpstr>Example of a paradox</vt:lpstr>
      <vt:lpstr>The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paradox</dc:title>
  <dc:creator>HILARY M. FILKINS</dc:creator>
  <cp:lastModifiedBy>HILARY M. FILKINS</cp:lastModifiedBy>
  <cp:revision>4</cp:revision>
  <dcterms:created xsi:type="dcterms:W3CDTF">2020-09-11T03:58:52Z</dcterms:created>
  <dcterms:modified xsi:type="dcterms:W3CDTF">2020-09-11T04:39:55Z</dcterms:modified>
</cp:coreProperties>
</file>