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4" r:id="rId8"/>
    <p:sldId id="265"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5DF244F-C416-4BB6-94CA-886E21ECFFB8}" type="datetimeFigureOut">
              <a:rPr lang="en-US" smtClean="0"/>
              <a:t>7/18/2018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8BA2DA5-CD0B-47B2-98EA-B6CFAFBBDF16}"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DF244F-C416-4BB6-94CA-886E21ECFFB8}"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A2DA5-CD0B-47B2-98EA-B6CFAFBBDF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DF244F-C416-4BB6-94CA-886E21ECFFB8}"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A2DA5-CD0B-47B2-98EA-B6CFAFBBDF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DF244F-C416-4BB6-94CA-886E21ECFFB8}"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A2DA5-CD0B-47B2-98EA-B6CFAFBBDF1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DF244F-C416-4BB6-94CA-886E21ECFFB8}"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A2DA5-CD0B-47B2-98EA-B6CFAFBBDF1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65DF244F-C416-4BB6-94CA-886E21ECFFB8}" type="datetimeFigureOut">
              <a:rPr lang="en-US" smtClean="0"/>
              <a:t>7/18/2018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A2DA5-CD0B-47B2-98EA-B6CFAFBBDF16}"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DF244F-C416-4BB6-94CA-886E21ECFFB8}" type="datetimeFigureOut">
              <a:rPr lang="en-US" smtClean="0"/>
              <a:t>7/18/2018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BA2DA5-CD0B-47B2-98EA-B6CFAFBBDF1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DF244F-C416-4BB6-94CA-886E21ECFFB8}" type="datetimeFigureOut">
              <a:rPr lang="en-US" smtClean="0"/>
              <a:t>7/18/2018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BA2DA5-CD0B-47B2-98EA-B6CFAFBBDF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F244F-C416-4BB6-94CA-886E21ECFFB8}" type="datetimeFigureOut">
              <a:rPr lang="en-US" smtClean="0"/>
              <a:t>7/18/2018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BA2DA5-CD0B-47B2-98EA-B6CFAFBBDF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DF244F-C416-4BB6-94CA-886E21ECFFB8}" type="datetimeFigureOut">
              <a:rPr lang="en-US" smtClean="0"/>
              <a:t>7/18/2018</a:t>
            </a:fld>
            <a:endParaRPr lang="en-US"/>
          </a:p>
        </p:txBody>
      </p:sp>
      <p:sp>
        <p:nvSpPr>
          <p:cNvPr id="7" name="Slide Number Placeholder 6"/>
          <p:cNvSpPr>
            <a:spLocks noGrp="1"/>
          </p:cNvSpPr>
          <p:nvPr>
            <p:ph type="sldNum" sz="quarter" idx="12"/>
          </p:nvPr>
        </p:nvSpPr>
        <p:spPr/>
        <p:txBody>
          <a:bodyPr/>
          <a:lstStyle/>
          <a:p>
            <a:fld id="{28BA2DA5-CD0B-47B2-98EA-B6CFAFBBDF16}"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DF244F-C416-4BB6-94CA-886E21ECFFB8}" type="datetimeFigureOut">
              <a:rPr lang="en-US" smtClean="0"/>
              <a:t>7/18/2018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28BA2DA5-CD0B-47B2-98EA-B6CFAFBBDF1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5DF244F-C416-4BB6-94CA-886E21ECFFB8}" type="datetimeFigureOut">
              <a:rPr lang="en-US" smtClean="0"/>
              <a:t>7/18/2018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8BA2DA5-CD0B-47B2-98EA-B6CFAFBBDF1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Literature Notes</a:t>
            </a:r>
          </a:p>
        </p:txBody>
      </p:sp>
      <p:sp>
        <p:nvSpPr>
          <p:cNvPr id="3" name="Subtitle 2"/>
          <p:cNvSpPr>
            <a:spLocks noGrp="1"/>
          </p:cNvSpPr>
          <p:nvPr>
            <p:ph type="subTitle" idx="1"/>
          </p:nvPr>
        </p:nvSpPr>
        <p:spPr/>
        <p:txBody>
          <a:bodyPr>
            <a:normAutofit/>
          </a:bodyPr>
          <a:lstStyle/>
          <a:p>
            <a:pPr algn="ctr"/>
            <a:r>
              <a:rPr lang="en-US" sz="4000" dirty="0"/>
              <a:t>THEME</a:t>
            </a:r>
          </a:p>
        </p:txBody>
      </p:sp>
    </p:spTree>
    <p:extLst>
      <p:ext uri="{BB962C8B-B14F-4D97-AF65-F5344CB8AC3E}">
        <p14:creationId xmlns:p14="http://schemas.microsoft.com/office/powerpoint/2010/main" val="1096490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Literature Notes:  Theme</a:t>
            </a:r>
          </a:p>
        </p:txBody>
      </p:sp>
      <p:sp>
        <p:nvSpPr>
          <p:cNvPr id="3" name="Content Placeholder 2"/>
          <p:cNvSpPr>
            <a:spLocks noGrp="1"/>
          </p:cNvSpPr>
          <p:nvPr>
            <p:ph idx="1"/>
          </p:nvPr>
        </p:nvSpPr>
        <p:spPr/>
        <p:txBody>
          <a:bodyPr>
            <a:normAutofit lnSpcReduction="10000"/>
          </a:bodyPr>
          <a:lstStyle/>
          <a:p>
            <a:pPr marL="68580" indent="0">
              <a:buNone/>
            </a:pPr>
            <a:r>
              <a:rPr lang="en-US" b="1" dirty="0"/>
              <a:t>The theme of a piece of fiction is its view about life and how people behave.</a:t>
            </a:r>
          </a:p>
          <a:p>
            <a:pPr marL="68580" indent="0">
              <a:buNone/>
            </a:pPr>
            <a:endParaRPr lang="en-US" dirty="0"/>
          </a:p>
          <a:p>
            <a:pPr marL="68580" indent="0">
              <a:buNone/>
            </a:pPr>
            <a:r>
              <a:rPr lang="en-US" dirty="0"/>
              <a:t>In fiction, the theme is not intended to teach or preach.  In fact, it is not presented directly at all.  You extract it from the characters, the action, and the setting all of which make up the story.  In other words, you must figure out the theme yourself!</a:t>
            </a:r>
          </a:p>
        </p:txBody>
      </p:sp>
    </p:spTree>
    <p:extLst>
      <p:ext uri="{BB962C8B-B14F-4D97-AF65-F5344CB8AC3E}">
        <p14:creationId xmlns:p14="http://schemas.microsoft.com/office/powerpoint/2010/main" val="2896311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Finding the Theme</a:t>
            </a:r>
          </a:p>
        </p:txBody>
      </p:sp>
      <p:sp>
        <p:nvSpPr>
          <p:cNvPr id="3" name="Content Placeholder 2"/>
          <p:cNvSpPr>
            <a:spLocks noGrp="1"/>
          </p:cNvSpPr>
          <p:nvPr>
            <p:ph idx="1"/>
          </p:nvPr>
        </p:nvSpPr>
        <p:spPr/>
        <p:txBody>
          <a:bodyPr>
            <a:normAutofit fontScale="70000" lnSpcReduction="20000"/>
          </a:bodyPr>
          <a:lstStyle/>
          <a:p>
            <a:r>
              <a:rPr lang="en-US" b="1" dirty="0"/>
              <a:t>Check out the title.  </a:t>
            </a:r>
            <a:r>
              <a:rPr lang="en-US" dirty="0"/>
              <a:t>Sometimes it tells you a lot about theme.</a:t>
            </a:r>
          </a:p>
          <a:p>
            <a:r>
              <a:rPr lang="en-US" b="1" dirty="0"/>
              <a:t>Notice repeated patterns and symbols.  </a:t>
            </a:r>
            <a:r>
              <a:rPr lang="en-US" dirty="0"/>
              <a:t>Sometimes, these lead you to theme.</a:t>
            </a:r>
          </a:p>
          <a:p>
            <a:r>
              <a:rPr lang="en-US" b="1" dirty="0"/>
              <a:t>Ask yourself what allusions are made throughout the story</a:t>
            </a:r>
            <a:r>
              <a:rPr lang="en-US" dirty="0"/>
              <a:t>.</a:t>
            </a:r>
          </a:p>
          <a:p>
            <a:r>
              <a:rPr lang="en-US" b="1" dirty="0"/>
              <a:t>Ask yourself what the details and particulars of the story are.  </a:t>
            </a:r>
            <a:r>
              <a:rPr lang="en-US" dirty="0"/>
              <a:t>What greater meaning may they have?</a:t>
            </a:r>
          </a:p>
          <a:p>
            <a:r>
              <a:rPr lang="en-US" dirty="0"/>
              <a:t>Remember:  Theme, plot, and structure are inseparable for they inform and reflect back on each other.  </a:t>
            </a:r>
          </a:p>
          <a:p>
            <a:r>
              <a:rPr lang="en-US" b="1" dirty="0"/>
              <a:t>Note:  What we determine to be the theme never completely explains the story.  </a:t>
            </a:r>
            <a:r>
              <a:rPr lang="en-US" dirty="0"/>
              <a:t>It is simply one of the elements that make up the whole.</a:t>
            </a:r>
          </a:p>
        </p:txBody>
      </p:sp>
    </p:spTree>
    <p:extLst>
      <p:ext uri="{BB962C8B-B14F-4D97-AF65-F5344CB8AC3E}">
        <p14:creationId xmlns:p14="http://schemas.microsoft.com/office/powerpoint/2010/main" val="1545776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Sample Themes</a:t>
            </a:r>
          </a:p>
        </p:txBody>
      </p:sp>
      <p:sp>
        <p:nvSpPr>
          <p:cNvPr id="3" name="Content Placeholder 2"/>
          <p:cNvSpPr>
            <a:spLocks noGrp="1"/>
          </p:cNvSpPr>
          <p:nvPr>
            <p:ph sz="quarter" idx="13"/>
          </p:nvPr>
        </p:nvSpPr>
        <p:spPr/>
        <p:txBody>
          <a:bodyPr>
            <a:normAutofit fontScale="92500"/>
          </a:bodyPr>
          <a:lstStyle/>
          <a:p>
            <a:r>
              <a:rPr lang="en-US" dirty="0"/>
              <a:t>Chaos vs. order</a:t>
            </a:r>
          </a:p>
          <a:p>
            <a:r>
              <a:rPr lang="en-US" dirty="0"/>
              <a:t>Loss of innocence</a:t>
            </a:r>
          </a:p>
          <a:p>
            <a:r>
              <a:rPr lang="en-US" dirty="0"/>
              <a:t>Darkness vs. light</a:t>
            </a:r>
          </a:p>
          <a:p>
            <a:r>
              <a:rPr lang="en-US" dirty="0"/>
              <a:t>Evils of racism</a:t>
            </a:r>
          </a:p>
          <a:p>
            <a:r>
              <a:rPr lang="en-US" dirty="0"/>
              <a:t>Fate vs. free will</a:t>
            </a:r>
          </a:p>
          <a:p>
            <a:r>
              <a:rPr lang="en-US" dirty="0"/>
              <a:t>Fear of failure</a:t>
            </a:r>
          </a:p>
          <a:p>
            <a:r>
              <a:rPr lang="en-US" dirty="0"/>
              <a:t>Death</a:t>
            </a:r>
          </a:p>
          <a:p>
            <a:r>
              <a:rPr lang="en-US" dirty="0"/>
              <a:t>Change vs. tradition</a:t>
            </a:r>
          </a:p>
        </p:txBody>
      </p:sp>
      <p:sp>
        <p:nvSpPr>
          <p:cNvPr id="4" name="Content Placeholder 3"/>
          <p:cNvSpPr>
            <a:spLocks noGrp="1"/>
          </p:cNvSpPr>
          <p:nvPr>
            <p:ph sz="quarter" idx="14"/>
          </p:nvPr>
        </p:nvSpPr>
        <p:spPr/>
        <p:txBody>
          <a:bodyPr>
            <a:normAutofit lnSpcReduction="10000"/>
          </a:bodyPr>
          <a:lstStyle/>
          <a:p>
            <a:r>
              <a:rPr lang="en-US" dirty="0"/>
              <a:t>Dangers of ignorance</a:t>
            </a:r>
          </a:p>
          <a:p>
            <a:r>
              <a:rPr lang="en-US" dirty="0"/>
              <a:t>Convention vs. rebellion</a:t>
            </a:r>
          </a:p>
          <a:p>
            <a:r>
              <a:rPr lang="en-US" dirty="0"/>
              <a:t>Displacement</a:t>
            </a:r>
          </a:p>
          <a:p>
            <a:r>
              <a:rPr lang="en-US" dirty="0"/>
              <a:t>Emptiness of attaining false dreams</a:t>
            </a:r>
          </a:p>
          <a:p>
            <a:r>
              <a:rPr lang="en-US" dirty="0"/>
              <a:t>Love</a:t>
            </a:r>
          </a:p>
        </p:txBody>
      </p:sp>
    </p:spTree>
    <p:extLst>
      <p:ext uri="{BB962C8B-B14F-4D97-AF65-F5344CB8AC3E}">
        <p14:creationId xmlns:p14="http://schemas.microsoft.com/office/powerpoint/2010/main" val="240093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Theme Statement</a:t>
            </a:r>
          </a:p>
        </p:txBody>
      </p:sp>
      <p:sp>
        <p:nvSpPr>
          <p:cNvPr id="3" name="Content Placeholder 2"/>
          <p:cNvSpPr>
            <a:spLocks noGrp="1"/>
          </p:cNvSpPr>
          <p:nvPr>
            <p:ph idx="1"/>
          </p:nvPr>
        </p:nvSpPr>
        <p:spPr/>
        <p:txBody>
          <a:bodyPr/>
          <a:lstStyle/>
          <a:p>
            <a:pPr marL="68580" indent="0">
              <a:buNone/>
            </a:pPr>
            <a:r>
              <a:rPr lang="en-US" b="1" dirty="0"/>
              <a:t>A general statement of truth about people, human nature, life, the circumstances of life, etc. expressed by means of or through a story.  Theme statements are an observation about life, people, &amp;/or the way the world works.  It does not tell people what to do.  </a:t>
            </a:r>
          </a:p>
        </p:txBody>
      </p:sp>
    </p:spTree>
    <p:extLst>
      <p:ext uri="{BB962C8B-B14F-4D97-AF65-F5344CB8AC3E}">
        <p14:creationId xmlns:p14="http://schemas.microsoft.com/office/powerpoint/2010/main" val="35137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Writing a Theme Statement</a:t>
            </a:r>
          </a:p>
        </p:txBody>
      </p:sp>
      <p:sp>
        <p:nvSpPr>
          <p:cNvPr id="3" name="Content Placeholder 2"/>
          <p:cNvSpPr>
            <a:spLocks noGrp="1"/>
          </p:cNvSpPr>
          <p:nvPr>
            <p:ph idx="1"/>
          </p:nvPr>
        </p:nvSpPr>
        <p:spPr/>
        <p:txBody>
          <a:bodyPr>
            <a:normAutofit fontScale="92500" lnSpcReduction="20000"/>
          </a:bodyPr>
          <a:lstStyle/>
          <a:p>
            <a:pPr marL="68580" indent="0">
              <a:buNone/>
            </a:pPr>
            <a:r>
              <a:rPr lang="en-US" b="1" dirty="0"/>
              <a:t>1.  A theme is a general statement of truth.  It is not specific.  </a:t>
            </a:r>
            <a:r>
              <a:rPr lang="en-US" dirty="0"/>
              <a:t>It does not mention characters’ names, parts of the setting, etc.  This is NOT a theme statement:  </a:t>
            </a:r>
          </a:p>
          <a:p>
            <a:pPr marL="68580" indent="0" algn="ctr">
              <a:buNone/>
            </a:pPr>
            <a:r>
              <a:rPr lang="en-US" i="1" dirty="0"/>
              <a:t>Jose felt sorry when he stole something.</a:t>
            </a:r>
          </a:p>
          <a:p>
            <a:pPr marL="68580" indent="0">
              <a:buNone/>
            </a:pPr>
            <a:r>
              <a:rPr lang="en-US" b="1" dirty="0"/>
              <a:t>2.  A theme is not a moral.  It does not tell us what to do.  </a:t>
            </a:r>
            <a:r>
              <a:rPr lang="en-US" dirty="0"/>
              <a:t>Avoid words like “should” or “do” as in telling someone what to do or what not to do.  These are NOT theme statements:  </a:t>
            </a:r>
          </a:p>
          <a:p>
            <a:pPr marL="68580" indent="0" algn="ctr">
              <a:buNone/>
            </a:pPr>
            <a:r>
              <a:rPr lang="en-US" i="1" dirty="0"/>
              <a:t>You should not steal.  </a:t>
            </a:r>
          </a:p>
          <a:p>
            <a:pPr marL="68580" indent="0" algn="ctr">
              <a:buNone/>
            </a:pPr>
            <a:r>
              <a:rPr lang="en-US" i="1" dirty="0"/>
              <a:t>Do not steal.</a:t>
            </a:r>
          </a:p>
          <a:p>
            <a:pPr marL="525780" indent="-457200">
              <a:buAutoNum type="arabicPeriod"/>
            </a:pPr>
            <a:endParaRPr lang="en-US" dirty="0"/>
          </a:p>
        </p:txBody>
      </p:sp>
    </p:spTree>
    <p:extLst>
      <p:ext uri="{BB962C8B-B14F-4D97-AF65-F5344CB8AC3E}">
        <p14:creationId xmlns:p14="http://schemas.microsoft.com/office/powerpoint/2010/main" val="1438768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Writing a Theme Statement Continued</a:t>
            </a:r>
          </a:p>
        </p:txBody>
      </p:sp>
      <p:sp>
        <p:nvSpPr>
          <p:cNvPr id="3" name="Content Placeholder 2"/>
          <p:cNvSpPr>
            <a:spLocks noGrp="1"/>
          </p:cNvSpPr>
          <p:nvPr>
            <p:ph idx="1"/>
          </p:nvPr>
        </p:nvSpPr>
        <p:spPr/>
        <p:txBody>
          <a:bodyPr>
            <a:normAutofit fontScale="85000" lnSpcReduction="10000"/>
          </a:bodyPr>
          <a:lstStyle/>
          <a:p>
            <a:pPr marL="68580" indent="0">
              <a:buNone/>
            </a:pPr>
            <a:r>
              <a:rPr lang="en-US" b="1" dirty="0"/>
              <a:t>3.  Avoid simplistic statements or statements of existence.  </a:t>
            </a:r>
            <a:r>
              <a:rPr lang="en-US" dirty="0"/>
              <a:t>These are NOT theme statements:  </a:t>
            </a:r>
          </a:p>
          <a:p>
            <a:pPr marL="68580" indent="0" algn="ctr">
              <a:buNone/>
            </a:pPr>
            <a:r>
              <a:rPr lang="en-US" i="1" dirty="0"/>
              <a:t>There is a lot of prejudice in the world.  </a:t>
            </a:r>
          </a:p>
          <a:p>
            <a:pPr marL="68580" indent="0" algn="ctr">
              <a:buNone/>
            </a:pPr>
            <a:r>
              <a:rPr lang="en-US" i="1" dirty="0"/>
              <a:t>People sometimes do wrong things.</a:t>
            </a:r>
          </a:p>
          <a:p>
            <a:pPr marL="68580" indent="0">
              <a:buNone/>
            </a:pPr>
            <a:r>
              <a:rPr lang="en-US" b="1" dirty="0"/>
              <a:t>4.  Avoid the wording </a:t>
            </a:r>
            <a:r>
              <a:rPr lang="en-US" b="1" u="sng" dirty="0"/>
              <a:t>		</a:t>
            </a:r>
            <a:r>
              <a:rPr lang="en-US" b="1" dirty="0"/>
              <a:t> is bad or </a:t>
            </a:r>
            <a:r>
              <a:rPr lang="en-US" b="1" u="sng" dirty="0"/>
              <a:t>		</a:t>
            </a:r>
            <a:r>
              <a:rPr lang="en-US" b="1" dirty="0"/>
              <a:t> is good.  </a:t>
            </a:r>
            <a:r>
              <a:rPr lang="en-US" dirty="0"/>
              <a:t>It will not make for a well-written theme statement for the sentence will lack depth.</a:t>
            </a:r>
          </a:p>
          <a:p>
            <a:pPr marL="68580" indent="0" algn="ctr">
              <a:buNone/>
            </a:pPr>
            <a:r>
              <a:rPr lang="en-US" i="1" dirty="0"/>
              <a:t>Prejudice is bad!</a:t>
            </a:r>
          </a:p>
          <a:p>
            <a:pPr marL="68580" indent="0">
              <a:buNone/>
            </a:pPr>
            <a:r>
              <a:rPr lang="en-US" b="1" dirty="0"/>
              <a:t>5.  Try to avoid absolute words like “always” and “never”.  </a:t>
            </a:r>
            <a:r>
              <a:rPr lang="en-US" dirty="0"/>
              <a:t>There are just too many exceptions to the rules.</a:t>
            </a:r>
          </a:p>
        </p:txBody>
      </p:sp>
    </p:spTree>
    <p:extLst>
      <p:ext uri="{BB962C8B-B14F-4D97-AF65-F5344CB8AC3E}">
        <p14:creationId xmlns:p14="http://schemas.microsoft.com/office/powerpoint/2010/main" val="2936377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Remember</a:t>
            </a:r>
            <a:r>
              <a:rPr lang="en-US" dirty="0"/>
              <a:t>,</a:t>
            </a:r>
            <a:r>
              <a:rPr lang="en-US" b="1" dirty="0"/>
              <a:t> </a:t>
            </a:r>
            <a:r>
              <a:rPr lang="en-US" dirty="0"/>
              <a:t>a theme statement is…</a:t>
            </a:r>
          </a:p>
        </p:txBody>
      </p:sp>
      <p:sp>
        <p:nvSpPr>
          <p:cNvPr id="3" name="Content Placeholder 2"/>
          <p:cNvSpPr>
            <a:spLocks noGrp="1"/>
          </p:cNvSpPr>
          <p:nvPr>
            <p:ph sz="quarter" idx="13"/>
          </p:nvPr>
        </p:nvSpPr>
        <p:spPr/>
        <p:txBody>
          <a:bodyPr>
            <a:normAutofit lnSpcReduction="10000"/>
          </a:bodyPr>
          <a:lstStyle/>
          <a:p>
            <a:r>
              <a:rPr lang="en-US" dirty="0"/>
              <a:t>…a general statement of truth about people.</a:t>
            </a:r>
          </a:p>
          <a:p>
            <a:r>
              <a:rPr lang="en-US" dirty="0"/>
              <a:t>…a general statement about human nature.</a:t>
            </a:r>
          </a:p>
          <a:p>
            <a:r>
              <a:rPr lang="en-US" dirty="0"/>
              <a:t>…a general statement about life.</a:t>
            </a:r>
          </a:p>
        </p:txBody>
      </p:sp>
      <p:sp>
        <p:nvSpPr>
          <p:cNvPr id="4" name="Content Placeholder 3"/>
          <p:cNvSpPr>
            <a:spLocks noGrp="1"/>
          </p:cNvSpPr>
          <p:nvPr>
            <p:ph sz="quarter" idx="14"/>
          </p:nvPr>
        </p:nvSpPr>
        <p:spPr/>
        <p:txBody>
          <a:bodyPr>
            <a:normAutofit fontScale="92500"/>
          </a:bodyPr>
          <a:lstStyle/>
          <a:p>
            <a:r>
              <a:rPr lang="en-US" dirty="0"/>
              <a:t>…a general statement about the circumstances of life.</a:t>
            </a:r>
          </a:p>
          <a:p>
            <a:r>
              <a:rPr lang="en-US" dirty="0"/>
              <a:t>…an observation about life and people.</a:t>
            </a:r>
          </a:p>
          <a:p>
            <a:r>
              <a:rPr lang="en-US" dirty="0"/>
              <a:t>…expressed by means of or through a story.</a:t>
            </a:r>
          </a:p>
        </p:txBody>
      </p:sp>
    </p:spTree>
    <p:extLst>
      <p:ext uri="{BB962C8B-B14F-4D97-AF65-F5344CB8AC3E}">
        <p14:creationId xmlns:p14="http://schemas.microsoft.com/office/powerpoint/2010/main" val="3938713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Example Theme Statement for </a:t>
            </a:r>
            <a:r>
              <a:rPr lang="en-US" i="1" dirty="0"/>
              <a:t>The Hunger Games</a:t>
            </a:r>
          </a:p>
        </p:txBody>
      </p:sp>
      <p:sp>
        <p:nvSpPr>
          <p:cNvPr id="4" name="Text Placeholder 3"/>
          <p:cNvSpPr>
            <a:spLocks noGrp="1"/>
          </p:cNvSpPr>
          <p:nvPr>
            <p:ph type="body" sz="half" idx="2"/>
          </p:nvPr>
        </p:nvSpPr>
        <p:spPr/>
        <p:txBody>
          <a:bodyPr/>
          <a:lstStyle/>
          <a:p>
            <a:pPr algn="ctr"/>
            <a:endParaRPr lang="en-US" b="1" dirty="0"/>
          </a:p>
          <a:p>
            <a:pPr algn="ctr"/>
            <a:r>
              <a:rPr lang="en-US" b="1" dirty="0"/>
              <a:t>A person’s reason, courage, and strength can reach their full potential when challenged by a hostile environment.</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4507" r="4507"/>
          <a:stretch>
            <a:fillRect/>
          </a:stretch>
        </p:blipFill>
        <p:spPr/>
      </p:pic>
    </p:spTree>
    <p:extLst>
      <p:ext uri="{BB962C8B-B14F-4D97-AF65-F5344CB8AC3E}">
        <p14:creationId xmlns:p14="http://schemas.microsoft.com/office/powerpoint/2010/main" val="30566150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134</TotalTime>
  <Words>525</Words>
  <Application>Microsoft Office PowerPoint</Application>
  <PresentationFormat>On-screen Show (4:3)</PresentationFormat>
  <Paragraphs>52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Wingdings 2</vt:lpstr>
      <vt:lpstr>Austin</vt:lpstr>
      <vt:lpstr>Literature Notes</vt:lpstr>
      <vt:lpstr>Literature Notes:  Theme</vt:lpstr>
      <vt:lpstr>Finding the Theme</vt:lpstr>
      <vt:lpstr>Sample Themes</vt:lpstr>
      <vt:lpstr>The Theme Statement</vt:lpstr>
      <vt:lpstr>Writing a Theme Statement</vt:lpstr>
      <vt:lpstr>Writing a Theme Statement Continued</vt:lpstr>
      <vt:lpstr>Remember, a theme statement is…</vt:lpstr>
      <vt:lpstr>Example Theme Statement for The Hunger Games</vt:lpstr>
    </vt:vector>
  </TitlesOfParts>
  <Company>Brockton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Notes</dc:title>
  <dc:creator>Admin</dc:creator>
  <cp:lastModifiedBy>HILARY M. FILKINS</cp:lastModifiedBy>
  <cp:revision>8</cp:revision>
  <dcterms:created xsi:type="dcterms:W3CDTF">2014-04-16T13:35:42Z</dcterms:created>
  <dcterms:modified xsi:type="dcterms:W3CDTF">2018-07-18T13:14:01Z</dcterms:modified>
</cp:coreProperties>
</file>