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6"/>
    <p:restoredTop sz="94684"/>
  </p:normalViewPr>
  <p:slideViewPr>
    <p:cSldViewPr>
      <p:cViewPr varScale="1">
        <p:scale>
          <a:sx n="106" d="100"/>
          <a:sy n="106" d="100"/>
        </p:scale>
        <p:origin x="15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B51714E-FEF2-42BD-B4B6-E9AEDFF2BAA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8B3EB3C-253A-4458-9FEF-3FF00791F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14E-FEF2-42BD-B4B6-E9AEDFF2BAA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B3C-253A-4458-9FEF-3FF00791F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14E-FEF2-42BD-B4B6-E9AEDFF2BAA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B3C-253A-4458-9FEF-3FF00791F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14E-FEF2-42BD-B4B6-E9AEDFF2BAA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B3C-253A-4458-9FEF-3FF00791F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14E-FEF2-42BD-B4B6-E9AEDFF2BAA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B3C-253A-4458-9FEF-3FF00791F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14E-FEF2-42BD-B4B6-E9AEDFF2BAA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B3C-253A-4458-9FEF-3FF00791FF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14E-FEF2-42BD-B4B6-E9AEDFF2BAA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B3C-253A-4458-9FEF-3FF00791FF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14E-FEF2-42BD-B4B6-E9AEDFF2BAA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B3C-253A-4458-9FEF-3FF00791F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14E-FEF2-42BD-B4B6-E9AEDFF2BAA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B3C-253A-4458-9FEF-3FF00791F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B51714E-FEF2-42BD-B4B6-E9AEDFF2BAA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8B3EB3C-253A-4458-9FEF-3FF00791F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B51714E-FEF2-42BD-B4B6-E9AEDFF2BAA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8B3EB3C-253A-4458-9FEF-3FF00791F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B51714E-FEF2-42BD-B4B6-E9AEDFF2BAA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8B3EB3C-253A-4458-9FEF-3FF00791FF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838200"/>
            <a:ext cx="7175351" cy="266700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US" dirty="0">
                <a:latin typeface="Garamond" panose="02020404030301010803" pitchFamily="18" charset="0"/>
              </a:rPr>
              <a:t>Key Figurative Language, Creative Writing, &amp; Poetry Terms to be Mastered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38600"/>
            <a:ext cx="175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171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277" y="1371600"/>
            <a:ext cx="6135445" cy="5181600"/>
          </a:xfrm>
        </p:spPr>
        <p:txBody>
          <a:bodyPr>
            <a:normAutofit fontScale="32500" lnSpcReduction="20000"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en-US" sz="6200" b="1" dirty="0">
                <a:latin typeface="Garamond" panose="02020404030301010803" pitchFamily="18" charset="0"/>
              </a:rPr>
              <a:t>Alliteration:  </a:t>
            </a:r>
            <a:r>
              <a:rPr lang="en-US" sz="6200" dirty="0">
                <a:latin typeface="Garamond" panose="02020404030301010803" pitchFamily="18" charset="0"/>
              </a:rPr>
              <a:t>The repetition of initial sounds in adjacent syllables.</a:t>
            </a:r>
          </a:p>
          <a:p>
            <a:pPr marL="0" indent="0">
              <a:buNone/>
            </a:pPr>
            <a:r>
              <a:rPr lang="en-US" sz="6200" dirty="0">
                <a:latin typeface="Garamond" panose="02020404030301010803" pitchFamily="18" charset="0"/>
              </a:rPr>
              <a:t>	</a:t>
            </a:r>
            <a:r>
              <a:rPr lang="en-US" sz="6200" b="1" dirty="0">
                <a:latin typeface="Garamond" panose="02020404030301010803" pitchFamily="18" charset="0"/>
              </a:rPr>
              <a:t>Ex:  </a:t>
            </a:r>
            <a:r>
              <a:rPr lang="en-US" sz="6200" dirty="0">
                <a:latin typeface="Garamond" panose="02020404030301010803" pitchFamily="18" charset="0"/>
              </a:rPr>
              <a:t>Softly, splashing, silver…</a:t>
            </a:r>
          </a:p>
          <a:p>
            <a:pPr marL="0" indent="0">
              <a:buNone/>
            </a:pPr>
            <a:endParaRPr lang="en-US" sz="6200" dirty="0">
              <a:latin typeface="Garamond" panose="02020404030301010803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6200" b="1" dirty="0">
                <a:latin typeface="Garamond" panose="02020404030301010803" pitchFamily="18" charset="0"/>
              </a:rPr>
              <a:t>Allusion:  </a:t>
            </a:r>
            <a:r>
              <a:rPr lang="en-US" sz="6200" dirty="0">
                <a:latin typeface="Garamond" panose="02020404030301010803" pitchFamily="18" charset="0"/>
              </a:rPr>
              <a:t>A reference made by an author that they assume you understand.  The reference can be direct or indirect to another work of literature, artwork, famous person, or event.</a:t>
            </a:r>
          </a:p>
          <a:p>
            <a:pPr marL="0" indent="0">
              <a:buNone/>
            </a:pPr>
            <a:r>
              <a:rPr lang="en-US" sz="6200" dirty="0">
                <a:latin typeface="Garamond" panose="02020404030301010803" pitchFamily="18" charset="0"/>
              </a:rPr>
              <a:t>	</a:t>
            </a:r>
            <a:r>
              <a:rPr lang="en-US" sz="6200" b="1" dirty="0">
                <a:latin typeface="Garamond" panose="02020404030301010803" pitchFamily="18" charset="0"/>
              </a:rPr>
              <a:t>Ex:  </a:t>
            </a:r>
            <a:r>
              <a:rPr lang="en-US" sz="6200" dirty="0">
                <a:latin typeface="Garamond" panose="02020404030301010803" pitchFamily="18" charset="0"/>
              </a:rPr>
              <a:t>“That person is very narcissistic.” 	(Reference to Narcissus in mythology)</a:t>
            </a:r>
          </a:p>
          <a:p>
            <a:pPr marL="0" lvl="0" indent="0">
              <a:buNone/>
            </a:pPr>
            <a:endParaRPr lang="en-US" sz="6200" dirty="0">
              <a:latin typeface="Garamond" panose="02020404030301010803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6200" b="1" dirty="0">
                <a:latin typeface="Garamond" panose="02020404030301010803" pitchFamily="18" charset="0"/>
              </a:rPr>
              <a:t>Foreshadow:  </a:t>
            </a:r>
            <a:r>
              <a:rPr lang="en-US" sz="6200" dirty="0">
                <a:latin typeface="Garamond" panose="02020404030301010803" pitchFamily="18" charset="0"/>
              </a:rPr>
              <a:t>Hints of what is to come in the story.</a:t>
            </a:r>
          </a:p>
          <a:p>
            <a:pPr marL="0" indent="0">
              <a:buNone/>
            </a:pPr>
            <a:r>
              <a:rPr lang="en-US" sz="6200" dirty="0">
                <a:latin typeface="Garamond" panose="02020404030301010803" pitchFamily="18" charset="0"/>
              </a:rPr>
              <a:t>	</a:t>
            </a:r>
            <a:r>
              <a:rPr lang="en-US" sz="6200" b="1" dirty="0">
                <a:latin typeface="Garamond" panose="02020404030301010803" pitchFamily="18" charset="0"/>
              </a:rPr>
              <a:t>Ex:  </a:t>
            </a:r>
            <a:r>
              <a:rPr lang="en-US" sz="6200" dirty="0">
                <a:latin typeface="Garamond" panose="02020404030301010803" pitchFamily="18" charset="0"/>
              </a:rPr>
              <a:t>In the film </a:t>
            </a:r>
            <a:r>
              <a:rPr lang="en-US" sz="6200" i="1" dirty="0">
                <a:latin typeface="Garamond" panose="02020404030301010803" pitchFamily="18" charset="0"/>
              </a:rPr>
              <a:t>Jaws</a:t>
            </a:r>
            <a:r>
              <a:rPr lang="en-US" sz="6200" dirty="0">
                <a:latin typeface="Garamond" panose="02020404030301010803" pitchFamily="18" charset="0"/>
              </a:rPr>
              <a:t>, before every violent shark </a:t>
            </a:r>
          </a:p>
          <a:p>
            <a:pPr marL="0" indent="0">
              <a:buNone/>
            </a:pPr>
            <a:r>
              <a:rPr lang="en-US" sz="6200" dirty="0">
                <a:latin typeface="Garamond" panose="02020404030301010803" pitchFamily="18" charset="0"/>
              </a:rPr>
              <a:t>	attack, there is a suspenseful song played by an 	orchestra, building in momentum.</a:t>
            </a:r>
            <a:endParaRPr lang="en-US" sz="6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6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685800"/>
            <a:ext cx="6196405" cy="5562600"/>
          </a:xfrm>
        </p:spPr>
        <p:txBody>
          <a:bodyPr>
            <a:noAutofit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Garamond" panose="02020404030301010803" pitchFamily="18" charset="0"/>
              </a:rPr>
              <a:t>Imagery:  </a:t>
            </a:r>
            <a:r>
              <a:rPr lang="en-US" sz="2000" dirty="0">
                <a:latin typeface="Garamond" panose="02020404030301010803" pitchFamily="18" charset="0"/>
              </a:rPr>
              <a:t>Descriptive language that specifically deals with one of the five senses:  sight, touch, taste, smell, hearing.  Imagery occurs in all forms of writing.</a:t>
            </a:r>
          </a:p>
          <a:p>
            <a:pPr marL="0" indent="0">
              <a:buNone/>
            </a:pPr>
            <a:r>
              <a:rPr lang="en-US" sz="2000" b="1" dirty="0">
                <a:latin typeface="Garamond" panose="02020404030301010803" pitchFamily="18" charset="0"/>
              </a:rPr>
              <a:t>	Ex:  </a:t>
            </a:r>
            <a:r>
              <a:rPr lang="en-US" sz="2000" dirty="0">
                <a:latin typeface="Garamond" panose="02020404030301010803" pitchFamily="18" charset="0"/>
              </a:rPr>
              <a:t>The orange curtain billowed in the cool 	breeze.</a:t>
            </a: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Garamond" panose="02020404030301010803" pitchFamily="18" charset="0"/>
              </a:rPr>
              <a:t>Irony:  </a:t>
            </a:r>
            <a:r>
              <a:rPr lang="en-US" sz="2000" dirty="0">
                <a:latin typeface="Garamond" panose="02020404030301010803" pitchFamily="18" charset="0"/>
              </a:rPr>
              <a:t>A contrast or discrepancy between expectation and reality.  Irony has four major forms:</a:t>
            </a:r>
          </a:p>
          <a:p>
            <a:pPr marL="0" lvl="0" indent="0">
              <a:buNone/>
            </a:pPr>
            <a:r>
              <a:rPr lang="en-US" sz="2000" b="1" dirty="0">
                <a:latin typeface="Garamond" panose="02020404030301010803" pitchFamily="18" charset="0"/>
              </a:rPr>
              <a:t>	Verbal Irony:  </a:t>
            </a:r>
            <a:r>
              <a:rPr lang="en-US" sz="2000" dirty="0">
                <a:latin typeface="Garamond" panose="02020404030301010803" pitchFamily="18" charset="0"/>
              </a:rPr>
              <a:t>When a person says one thing while 	meaning another.</a:t>
            </a:r>
          </a:p>
          <a:p>
            <a:pPr marL="0" lvl="0" indent="0">
              <a:buNone/>
            </a:pPr>
            <a:r>
              <a:rPr lang="en-US" sz="2000" b="1" dirty="0">
                <a:latin typeface="Garamond" panose="02020404030301010803" pitchFamily="18" charset="0"/>
              </a:rPr>
              <a:t>	Situational Irony:  </a:t>
            </a:r>
            <a:r>
              <a:rPr lang="en-US" sz="2000" dirty="0">
                <a:latin typeface="Garamond" panose="02020404030301010803" pitchFamily="18" charset="0"/>
              </a:rPr>
              <a:t>When the outcome of the 	situation is the opposite of what someone 	expected.</a:t>
            </a:r>
          </a:p>
          <a:p>
            <a:pPr marL="0" lvl="0" indent="0">
              <a:buNone/>
            </a:pPr>
            <a:r>
              <a:rPr lang="en-US" sz="2000" b="1" dirty="0">
                <a:latin typeface="Garamond" panose="02020404030301010803" pitchFamily="18" charset="0"/>
              </a:rPr>
              <a:t>	Dramatic Irony:  </a:t>
            </a:r>
            <a:r>
              <a:rPr lang="en-US" sz="2000" dirty="0">
                <a:latin typeface="Garamond" panose="02020404030301010803" pitchFamily="18" charset="0"/>
              </a:rPr>
              <a:t>When the audience or reader 	knows something that the characters in the 	story/play/movie do not know.</a:t>
            </a:r>
          </a:p>
          <a:p>
            <a:pPr marL="0" lv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lvl="0"/>
            <a:r>
              <a:rPr lang="en-US" sz="2000" dirty="0">
                <a:latin typeface="Garamond" panose="02020404030301010803" pitchFamily="18" charset="0"/>
              </a:rPr>
              <a:t>Hyperbole:  A form of exaggeration.  The use of exaggerated terms for the purpose of emphasis or heightened effect.  </a:t>
            </a: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Ex:  “I’m so hungry, I could eat a horse.”</a:t>
            </a: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515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0668D-FF3A-0C47-879F-7A4011A59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066800"/>
            <a:ext cx="6196405" cy="465626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Garamond" panose="02020404030301010803" pitchFamily="18" charset="0"/>
              </a:rPr>
              <a:t>Hyperbole:  </a:t>
            </a:r>
            <a:r>
              <a:rPr lang="en-US" sz="2000" dirty="0">
                <a:latin typeface="Garamond" panose="02020404030301010803" pitchFamily="18" charset="0"/>
              </a:rPr>
              <a:t>A form of exaggeration.  The use of exaggerated terms for the purpose of emphasis or heightened effect.  </a:t>
            </a: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	</a:t>
            </a:r>
            <a:r>
              <a:rPr lang="en-US" sz="2000" b="1" dirty="0">
                <a:latin typeface="Garamond" panose="02020404030301010803" pitchFamily="18" charset="0"/>
              </a:rPr>
              <a:t>Ex:  </a:t>
            </a:r>
            <a:r>
              <a:rPr lang="en-US" sz="2000" dirty="0">
                <a:latin typeface="Garamond" panose="02020404030301010803" pitchFamily="18" charset="0"/>
              </a:rPr>
              <a:t>“I’ve told you to clean your room a million </a:t>
            </a: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	times.”</a:t>
            </a: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Garamond" panose="02020404030301010803" pitchFamily="18" charset="0"/>
              </a:rPr>
              <a:t>Idiom:  </a:t>
            </a:r>
            <a:r>
              <a:rPr lang="en-US" sz="2000" dirty="0">
                <a:latin typeface="Garamond" panose="02020404030301010803" pitchFamily="18" charset="0"/>
              </a:rPr>
              <a:t>An expression whose meaning is not predictable from the usual meanings of its constituent elements.  In other words, idioms only make sense if you know key words.</a:t>
            </a: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	</a:t>
            </a:r>
            <a:r>
              <a:rPr lang="en-US" sz="2000" b="1" dirty="0">
                <a:latin typeface="Garamond" panose="02020404030301010803" pitchFamily="18" charset="0"/>
              </a:rPr>
              <a:t>Ex:  </a:t>
            </a:r>
            <a:r>
              <a:rPr lang="en-US" sz="2000" dirty="0">
                <a:latin typeface="Garamond" panose="02020404030301010803" pitchFamily="18" charset="0"/>
              </a:rPr>
              <a:t>Raining cats and dogs, chip on your shoulder, </a:t>
            </a:r>
          </a:p>
          <a:p>
            <a:pPr marL="0" indent="0">
              <a:buNone/>
            </a:pPr>
            <a:r>
              <a:rPr lang="en-US" sz="2000" b="1" dirty="0">
                <a:latin typeface="Garamond" panose="02020404030301010803" pitchFamily="18" charset="0"/>
              </a:rPr>
              <a:t>	</a:t>
            </a:r>
            <a:r>
              <a:rPr lang="en-US" sz="2000" dirty="0">
                <a:latin typeface="Garamond" panose="02020404030301010803" pitchFamily="18" charset="0"/>
              </a:rPr>
              <a:t>seeing the whole board, and don’t jump the gun</a:t>
            </a:r>
            <a:endParaRPr lang="en-US" sz="20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3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90601"/>
            <a:ext cx="6196405" cy="450386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>
                <a:latin typeface="Garamond" panose="02020404030301010803" pitchFamily="18" charset="0"/>
              </a:rPr>
              <a:t> </a:t>
            </a:r>
            <a:endParaRPr lang="en-US" sz="8000" dirty="0">
              <a:latin typeface="Garamond" panose="02020404030301010803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8000" b="1" dirty="0">
                <a:latin typeface="Garamond" panose="02020404030301010803" pitchFamily="18" charset="0"/>
              </a:rPr>
              <a:t>Metaphor:  </a:t>
            </a:r>
            <a:r>
              <a:rPr lang="en-US" sz="8000" dirty="0">
                <a:latin typeface="Garamond" panose="02020404030301010803" pitchFamily="18" charset="0"/>
              </a:rPr>
              <a:t>A figure of speech that makes a comparison between two seemingly unlike things to help the reader visualize the first thing more vividly and to suggest an underlying similarity between the two.</a:t>
            </a:r>
          </a:p>
          <a:p>
            <a:pPr marL="0" indent="0">
              <a:buNone/>
            </a:pPr>
            <a:r>
              <a:rPr lang="en-US" sz="8000" dirty="0">
                <a:latin typeface="Garamond" panose="02020404030301010803" pitchFamily="18" charset="0"/>
              </a:rPr>
              <a:t>	</a:t>
            </a:r>
            <a:r>
              <a:rPr lang="en-US" sz="8000" b="1" dirty="0">
                <a:latin typeface="Garamond" panose="02020404030301010803" pitchFamily="18" charset="0"/>
              </a:rPr>
              <a:t>Ex:  </a:t>
            </a:r>
            <a:r>
              <a:rPr lang="en-US" sz="8000" dirty="0">
                <a:latin typeface="Garamond" panose="02020404030301010803" pitchFamily="18" charset="0"/>
              </a:rPr>
              <a:t>“I have bought a mansion of love, / But not 	</a:t>
            </a:r>
            <a:r>
              <a:rPr lang="en-US" sz="8000" dirty="0" err="1">
                <a:latin typeface="Garamond" panose="02020404030301010803" pitchFamily="18" charset="0"/>
              </a:rPr>
              <a:t>possess’d</a:t>
            </a:r>
            <a:r>
              <a:rPr lang="en-US" sz="8000" dirty="0">
                <a:latin typeface="Garamond" panose="02020404030301010803" pitchFamily="18" charset="0"/>
              </a:rPr>
              <a:t> it, and though I am sold, / Not yet 	enjoyed.”  - </a:t>
            </a:r>
            <a:r>
              <a:rPr lang="en-US" sz="8000" i="1" dirty="0">
                <a:latin typeface="Garamond" panose="02020404030301010803" pitchFamily="18" charset="0"/>
              </a:rPr>
              <a:t>Romeo &amp; Juliet</a:t>
            </a:r>
          </a:p>
          <a:p>
            <a:pPr marL="0" lvl="0" indent="0">
              <a:buNone/>
            </a:pPr>
            <a:endParaRPr lang="en-US" sz="8000" i="1" dirty="0">
              <a:latin typeface="Garamond" panose="02020404030301010803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8000" b="1" dirty="0">
                <a:latin typeface="Garamond" panose="02020404030301010803" pitchFamily="18" charset="0"/>
              </a:rPr>
              <a:t>Mood:  </a:t>
            </a:r>
            <a:r>
              <a:rPr lang="en-US" sz="8000" dirty="0">
                <a:latin typeface="Garamond" panose="02020404030301010803" pitchFamily="18" charset="0"/>
              </a:rPr>
              <a:t>The emotional component of setting</a:t>
            </a:r>
          </a:p>
          <a:p>
            <a:pPr marL="0" indent="0">
              <a:buNone/>
            </a:pPr>
            <a:r>
              <a:rPr lang="en-US" sz="8000" dirty="0">
                <a:latin typeface="Garamond" panose="02020404030301010803" pitchFamily="18" charset="0"/>
              </a:rPr>
              <a:t>	</a:t>
            </a:r>
            <a:r>
              <a:rPr lang="en-US" sz="8000" b="1" dirty="0">
                <a:latin typeface="Garamond" panose="02020404030301010803" pitchFamily="18" charset="0"/>
              </a:rPr>
              <a:t>Ex: </a:t>
            </a:r>
            <a:r>
              <a:rPr lang="en-US" sz="8000" dirty="0">
                <a:latin typeface="Garamond" panose="02020404030301010803" pitchFamily="18" charset="0"/>
              </a:rPr>
              <a:t>A lighthearted, happy mood may be shown 	with descriptions of laughter, bright colors, or 	delicious scents.</a:t>
            </a:r>
          </a:p>
          <a:p>
            <a:pPr marL="0" indent="0">
              <a:buNone/>
            </a:pPr>
            <a:endParaRPr lang="en-US" sz="8000" dirty="0">
              <a:latin typeface="Garamond" panose="02020404030301010803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8000" dirty="0">
                <a:latin typeface="Garamond" panose="02020404030301010803" pitchFamily="18" charset="0"/>
              </a:rPr>
              <a:t> </a:t>
            </a:r>
            <a:r>
              <a:rPr lang="en-US" sz="8000" b="1" dirty="0">
                <a:latin typeface="Garamond" panose="02020404030301010803" pitchFamily="18" charset="0"/>
              </a:rPr>
              <a:t>Onomatopoeia:  </a:t>
            </a:r>
            <a:r>
              <a:rPr lang="en-US" sz="8000" dirty="0">
                <a:latin typeface="Garamond" panose="02020404030301010803" pitchFamily="18" charset="0"/>
              </a:rPr>
              <a:t>Words that sound like they are spelled.</a:t>
            </a:r>
          </a:p>
          <a:p>
            <a:pPr marL="0" indent="0">
              <a:buNone/>
            </a:pPr>
            <a:r>
              <a:rPr lang="en-US" sz="8000" dirty="0">
                <a:latin typeface="Garamond" panose="02020404030301010803" pitchFamily="18" charset="0"/>
              </a:rPr>
              <a:t>	</a:t>
            </a:r>
            <a:r>
              <a:rPr lang="en-US" sz="8000" b="1" dirty="0">
                <a:latin typeface="Garamond" panose="02020404030301010803" pitchFamily="18" charset="0"/>
              </a:rPr>
              <a:t>Ex:  </a:t>
            </a:r>
            <a:r>
              <a:rPr lang="en-US" sz="8000" dirty="0">
                <a:latin typeface="Garamond" panose="02020404030301010803" pitchFamily="18" charset="0"/>
              </a:rPr>
              <a:t>MEOW!  ZAP!  WOW!  CRACK!  POP!</a:t>
            </a:r>
          </a:p>
          <a:p>
            <a:pPr marL="0" indent="0">
              <a:buNone/>
            </a:pPr>
            <a:endParaRPr lang="en-US" sz="8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6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6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6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6400" dirty="0"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9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797" y="990600"/>
            <a:ext cx="6196405" cy="4800600"/>
          </a:xfrm>
        </p:spPr>
        <p:txBody>
          <a:bodyPr>
            <a:normAutofit fontScale="25000" lnSpcReduction="20000"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en-US" sz="8000" b="1" dirty="0">
                <a:latin typeface="Garamond" panose="02020404030301010803" pitchFamily="18" charset="0"/>
              </a:rPr>
              <a:t>Oxymoron:  </a:t>
            </a:r>
            <a:r>
              <a:rPr lang="en-US" sz="8000" dirty="0">
                <a:latin typeface="Garamond" panose="02020404030301010803" pitchFamily="18" charset="0"/>
              </a:rPr>
              <a:t>A figure of speech with apparently contradicting words and meanings to highlight an ambiguous situation.</a:t>
            </a:r>
          </a:p>
          <a:p>
            <a:pPr marL="0" indent="0">
              <a:buNone/>
            </a:pPr>
            <a:r>
              <a:rPr lang="en-US" sz="8000" dirty="0">
                <a:latin typeface="Garamond" panose="02020404030301010803" pitchFamily="18" charset="0"/>
              </a:rPr>
              <a:t>	</a:t>
            </a:r>
            <a:r>
              <a:rPr lang="en-US" sz="8000" b="1" dirty="0">
                <a:latin typeface="Garamond" panose="02020404030301010803" pitchFamily="18" charset="0"/>
              </a:rPr>
              <a:t>Ex:  </a:t>
            </a:r>
            <a:r>
              <a:rPr lang="en-US" sz="8000" dirty="0">
                <a:latin typeface="Garamond" panose="02020404030301010803" pitchFamily="18" charset="0"/>
              </a:rPr>
              <a:t>Jumbo Shrimp, Pretty Ugly, Wise fool, Mad 	happy, Dumb smart</a:t>
            </a:r>
          </a:p>
          <a:p>
            <a:pPr lvl="0"/>
            <a:endParaRPr lang="en-US" sz="8000" dirty="0">
              <a:latin typeface="Garamond" panose="02020404030301010803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8000" b="1" dirty="0">
                <a:latin typeface="Garamond" panose="02020404030301010803" pitchFamily="18" charset="0"/>
              </a:rPr>
              <a:t>Paradox:  </a:t>
            </a:r>
            <a:r>
              <a:rPr lang="en-US" sz="8000" dirty="0">
                <a:latin typeface="Garamond" panose="02020404030301010803" pitchFamily="18" charset="0"/>
              </a:rPr>
              <a:t>A statement that apparently contradicts itself and yet might be true.</a:t>
            </a:r>
          </a:p>
          <a:p>
            <a:pPr marL="0" indent="0">
              <a:buNone/>
            </a:pPr>
            <a:r>
              <a:rPr lang="en-US" sz="8000" dirty="0">
                <a:latin typeface="Garamond" panose="02020404030301010803" pitchFamily="18" charset="0"/>
              </a:rPr>
              <a:t>	</a:t>
            </a:r>
            <a:r>
              <a:rPr lang="en-US" sz="8000" b="1" dirty="0">
                <a:latin typeface="Garamond" panose="02020404030301010803" pitchFamily="18" charset="0"/>
              </a:rPr>
              <a:t>Ex:  </a:t>
            </a:r>
            <a:r>
              <a:rPr lang="en-US" sz="8000" dirty="0">
                <a:latin typeface="Garamond" panose="02020404030301010803" pitchFamily="18" charset="0"/>
              </a:rPr>
              <a:t>“What a pity that youth must be wasted on 	the young.” – George Bernard/“You are free to 	choose, but you are not free to from the 	consequence of your choice” - ?</a:t>
            </a:r>
          </a:p>
          <a:p>
            <a:pPr marL="0" lvl="0" indent="0">
              <a:buNone/>
            </a:pPr>
            <a:endParaRPr lang="en-US" sz="8000" dirty="0">
              <a:latin typeface="Garamond" panose="02020404030301010803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8000" b="1" dirty="0">
                <a:latin typeface="Garamond" panose="02020404030301010803" pitchFamily="18" charset="0"/>
              </a:rPr>
              <a:t>Personification:  </a:t>
            </a:r>
            <a:r>
              <a:rPr lang="en-US" sz="8000" dirty="0">
                <a:latin typeface="Garamond" panose="02020404030301010803" pitchFamily="18" charset="0"/>
              </a:rPr>
              <a:t>When life is given to something that isn’t alive.</a:t>
            </a:r>
          </a:p>
          <a:p>
            <a:pPr marL="0" indent="0">
              <a:buNone/>
            </a:pPr>
            <a:r>
              <a:rPr lang="en-US" sz="8000" dirty="0">
                <a:latin typeface="Garamond" panose="02020404030301010803" pitchFamily="18" charset="0"/>
              </a:rPr>
              <a:t>	</a:t>
            </a:r>
            <a:r>
              <a:rPr lang="en-US" sz="8000" b="1" dirty="0">
                <a:latin typeface="Garamond" panose="02020404030301010803" pitchFamily="18" charset="0"/>
              </a:rPr>
              <a:t>Ex:  </a:t>
            </a:r>
            <a:r>
              <a:rPr lang="en-US" sz="8000" dirty="0">
                <a:latin typeface="Garamond" panose="02020404030301010803" pitchFamily="18" charset="0"/>
              </a:rPr>
              <a:t>The paper jumped up and bit me, and now I 	have a paper cut!</a:t>
            </a:r>
          </a:p>
          <a:p>
            <a:pPr marL="0" lvl="0" indent="0">
              <a:buNone/>
            </a:pPr>
            <a:endParaRPr lang="en-US" sz="6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78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95400"/>
            <a:ext cx="6324600" cy="5029200"/>
          </a:xfrm>
        </p:spPr>
        <p:txBody>
          <a:bodyPr>
            <a:noAutofit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Garamond" panose="02020404030301010803" pitchFamily="18" charset="0"/>
              </a:rPr>
              <a:t>Pun:  </a:t>
            </a:r>
            <a:r>
              <a:rPr lang="en-US" sz="2000" dirty="0">
                <a:latin typeface="Garamond" panose="02020404030301010803" pitchFamily="18" charset="0"/>
              </a:rPr>
              <a:t>A play on words</a:t>
            </a: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	</a:t>
            </a:r>
            <a:r>
              <a:rPr lang="en-US" sz="2000" b="1" dirty="0">
                <a:latin typeface="Garamond" panose="02020404030301010803" pitchFamily="18" charset="0"/>
              </a:rPr>
              <a:t>Ex:  </a:t>
            </a:r>
            <a:r>
              <a:rPr lang="en-US" sz="2000" dirty="0">
                <a:latin typeface="Garamond" panose="02020404030301010803" pitchFamily="18" charset="0"/>
              </a:rPr>
              <a:t>“Here </a:t>
            </a:r>
            <a:r>
              <a:rPr lang="en-US" sz="2000" u="sng" dirty="0">
                <a:latin typeface="Garamond" panose="02020404030301010803" pitchFamily="18" charset="0"/>
              </a:rPr>
              <a:t>lies</a:t>
            </a:r>
            <a:r>
              <a:rPr lang="en-US" sz="2000" dirty="0">
                <a:latin typeface="Garamond" panose="02020404030301010803" pitchFamily="18" charset="0"/>
              </a:rPr>
              <a:t> Bill.  He always </a:t>
            </a:r>
            <a:r>
              <a:rPr lang="en-US" sz="2000" u="sng" dirty="0">
                <a:latin typeface="Garamond" panose="02020404030301010803" pitchFamily="18" charset="0"/>
              </a:rPr>
              <a:t>lied</a:t>
            </a:r>
            <a:r>
              <a:rPr lang="en-US" sz="2000" dirty="0">
                <a:latin typeface="Garamond" panose="02020404030301010803" pitchFamily="18" charset="0"/>
              </a:rPr>
              <a:t>.  And always 	will. He </a:t>
            </a:r>
            <a:r>
              <a:rPr lang="en-US" sz="2000" u="sng" dirty="0">
                <a:latin typeface="Garamond" panose="02020404030301010803" pitchFamily="18" charset="0"/>
              </a:rPr>
              <a:t>lied</a:t>
            </a:r>
            <a:r>
              <a:rPr lang="en-US" sz="2000" dirty="0">
                <a:latin typeface="Garamond" panose="02020404030301010803" pitchFamily="18" charset="0"/>
              </a:rPr>
              <a:t> out loud and now </a:t>
            </a:r>
            <a:r>
              <a:rPr lang="en-US" sz="2000" u="sng" dirty="0">
                <a:latin typeface="Garamond" panose="02020404030301010803" pitchFamily="18" charset="0"/>
              </a:rPr>
              <a:t>lies</a:t>
            </a:r>
            <a:r>
              <a:rPr lang="en-US" sz="2000" dirty="0">
                <a:latin typeface="Garamond" panose="02020404030301010803" pitchFamily="18" charset="0"/>
              </a:rPr>
              <a:t> still</a:t>
            </a: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Garamond" panose="02020404030301010803" pitchFamily="18" charset="0"/>
              </a:rPr>
              <a:t>Simile:  </a:t>
            </a:r>
            <a:r>
              <a:rPr lang="en-US" sz="2000" dirty="0">
                <a:latin typeface="Garamond" panose="02020404030301010803" pitchFamily="18" charset="0"/>
              </a:rPr>
              <a:t>A metaphor using like or as.</a:t>
            </a: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	</a:t>
            </a:r>
            <a:r>
              <a:rPr lang="en-US" sz="2000" b="1" dirty="0">
                <a:latin typeface="Garamond" panose="02020404030301010803" pitchFamily="18" charset="0"/>
              </a:rPr>
              <a:t>Ex:  </a:t>
            </a:r>
            <a:r>
              <a:rPr lang="en-US" sz="2000" dirty="0">
                <a:latin typeface="Garamond" panose="02020404030301010803" pitchFamily="18" charset="0"/>
              </a:rPr>
              <a:t>“He is strong and dark like cigar tobacco.”  -</a:t>
            </a:r>
            <a:r>
              <a:rPr lang="en-US" sz="2000" i="1" dirty="0">
                <a:latin typeface="Garamond" panose="02020404030301010803" pitchFamily="18" charset="0"/>
              </a:rPr>
              <a:t> A 	Hero </a:t>
            </a:r>
            <a:r>
              <a:rPr lang="en-US" sz="2000" i="1" dirty="0" err="1">
                <a:latin typeface="Garamond" panose="02020404030301010803" pitchFamily="18" charset="0"/>
              </a:rPr>
              <a:t>Ain’t</a:t>
            </a:r>
            <a:r>
              <a:rPr lang="en-US" sz="2000" i="1" dirty="0">
                <a:latin typeface="Garamond" panose="02020404030301010803" pitchFamily="18" charset="0"/>
              </a:rPr>
              <a:t> </a:t>
            </a:r>
            <a:r>
              <a:rPr lang="en-US" sz="2000" i="1" dirty="0" err="1">
                <a:latin typeface="Garamond" panose="02020404030301010803" pitchFamily="18" charset="0"/>
              </a:rPr>
              <a:t>Nothin</a:t>
            </a:r>
            <a:r>
              <a:rPr lang="en-US" sz="2000" i="1" dirty="0">
                <a:latin typeface="Garamond" panose="02020404030301010803" pitchFamily="18" charset="0"/>
              </a:rPr>
              <a:t>’ but a Sandwich </a:t>
            </a:r>
            <a:r>
              <a:rPr lang="en-US" sz="2000" dirty="0">
                <a:latin typeface="Garamond" panose="02020404030301010803" pitchFamily="18" charset="0"/>
              </a:rPr>
              <a:t>by Alice Childress</a:t>
            </a:r>
          </a:p>
          <a:p>
            <a:pPr marL="0" lv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Garamond" panose="02020404030301010803" pitchFamily="18" charset="0"/>
              </a:rPr>
              <a:t>Symbolism:  </a:t>
            </a:r>
            <a:r>
              <a:rPr lang="en-US" sz="2000" dirty="0">
                <a:latin typeface="Garamond" panose="02020404030301010803" pitchFamily="18" charset="0"/>
              </a:rPr>
              <a:t>The practice of representing things by symbols, or of investing things with a symbolic meaning or character.</a:t>
            </a: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	</a:t>
            </a:r>
            <a:r>
              <a:rPr lang="en-US" sz="2000" b="1" dirty="0">
                <a:latin typeface="Garamond" panose="02020404030301010803" pitchFamily="18" charset="0"/>
              </a:rPr>
              <a:t>Ex:  </a:t>
            </a:r>
            <a:r>
              <a:rPr lang="en-US" sz="2000" dirty="0">
                <a:latin typeface="Garamond" panose="02020404030301010803" pitchFamily="18" charset="0"/>
              </a:rPr>
              <a:t>To some people, the American flag could be a 	symbol of honor, truth, bloodshed, or justice.</a:t>
            </a:r>
          </a:p>
          <a:p>
            <a:pPr marL="0" indent="0">
              <a:buNone/>
            </a:pPr>
            <a:endParaRPr lang="en-US" sz="1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28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6596-65E8-774F-BFD8-E5BE5B340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990600"/>
            <a:ext cx="6196405" cy="4732469"/>
          </a:xfrm>
        </p:spPr>
        <p:txBody>
          <a:bodyPr/>
          <a:lstStyle/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Garamond" panose="02020404030301010803" pitchFamily="18" charset="0"/>
              </a:rPr>
              <a:t>Tone:  </a:t>
            </a:r>
            <a:r>
              <a:rPr lang="en-US" sz="2000" dirty="0">
                <a:latin typeface="Garamond" panose="02020404030301010803" pitchFamily="18" charset="0"/>
              </a:rPr>
              <a:t>The author’s or main character’s attitude toward his/her subject, characters, or audience.  </a:t>
            </a:r>
          </a:p>
          <a:p>
            <a:pPr marL="0" lv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	</a:t>
            </a:r>
            <a:r>
              <a:rPr lang="en-US" sz="2000" b="1" dirty="0">
                <a:latin typeface="Garamond" panose="02020404030301010803" pitchFamily="18" charset="0"/>
              </a:rPr>
              <a:t>Ex:  </a:t>
            </a:r>
            <a:r>
              <a:rPr lang="en-US" sz="2000" dirty="0">
                <a:latin typeface="Garamond" panose="02020404030301010803" pitchFamily="18" charset="0"/>
              </a:rPr>
              <a:t>“The harsh gusts of cruel, cold wind 	and 	rain battered his body. He drew his coat tighter 	to himself, scared that he would get swallowed 	up by the storm.” (negative/fearful tone)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733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202</TotalTime>
  <Words>810</Words>
  <Application>Microsoft Macintosh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Brush Script MT</vt:lpstr>
      <vt:lpstr>Constantia</vt:lpstr>
      <vt:lpstr>Courier New</vt:lpstr>
      <vt:lpstr>Franklin Gothic Book</vt:lpstr>
      <vt:lpstr>Garamond</vt:lpstr>
      <vt:lpstr>Rage Italic</vt:lpstr>
      <vt:lpstr>Pushpin</vt:lpstr>
      <vt:lpstr>Key Figurative Language, Creative Writing, &amp; Poetry Terms to be Mastered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Brockton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Figurative Language, Creative Writing, &amp; Poetry Terms to be Mastered</dc:title>
  <dc:creator>Admin</dc:creator>
  <cp:lastModifiedBy>HILARY M. FILKINS</cp:lastModifiedBy>
  <cp:revision>14</cp:revision>
  <dcterms:created xsi:type="dcterms:W3CDTF">2014-06-24T17:39:10Z</dcterms:created>
  <dcterms:modified xsi:type="dcterms:W3CDTF">2020-07-17T22:46:24Z</dcterms:modified>
</cp:coreProperties>
</file>