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8" d="100"/>
          <a:sy n="128" d="100"/>
        </p:scale>
        <p:origin x="2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7/17/20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7/17/20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7/17/20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7/17/20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7/17/20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7/17/20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7/17/20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7/17/20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7/17/20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7/17/20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7/17/20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7/17/20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68EBE-07BA-4C91-96D0-0FE5A7BF93AA}"/>
              </a:ext>
            </a:extLst>
          </p:cNvPr>
          <p:cNvSpPr>
            <a:spLocks noGrp="1"/>
          </p:cNvSpPr>
          <p:nvPr>
            <p:ph type="ctrTitle"/>
          </p:nvPr>
        </p:nvSpPr>
        <p:spPr/>
        <p:txBody>
          <a:bodyPr/>
          <a:lstStyle/>
          <a:p>
            <a:r>
              <a:rPr lang="en-US" sz="8800" dirty="0"/>
              <a:t>A History of Apartheid in South Africa</a:t>
            </a:r>
          </a:p>
        </p:txBody>
      </p:sp>
      <p:sp>
        <p:nvSpPr>
          <p:cNvPr id="3" name="Subtitle 2">
            <a:extLst>
              <a:ext uri="{FF2B5EF4-FFF2-40B4-BE49-F238E27FC236}">
                <a16:creationId xmlns:a16="http://schemas.microsoft.com/office/drawing/2014/main" id="{2927B1F2-3247-40F8-958D-44BFE836C7F6}"/>
              </a:ext>
            </a:extLst>
          </p:cNvPr>
          <p:cNvSpPr>
            <a:spLocks noGrp="1"/>
          </p:cNvSpPr>
          <p:nvPr>
            <p:ph type="subTitle" idx="1"/>
          </p:nvPr>
        </p:nvSpPr>
        <p:spPr/>
        <p:txBody>
          <a:bodyPr/>
          <a:lstStyle/>
          <a:p>
            <a:r>
              <a:rPr lang="en-US" dirty="0"/>
              <a:t>Literature Notes:  Born a Crime Pre-Reading</a:t>
            </a:r>
          </a:p>
        </p:txBody>
      </p:sp>
    </p:spTree>
    <p:extLst>
      <p:ext uri="{BB962C8B-B14F-4D97-AF65-F5344CB8AC3E}">
        <p14:creationId xmlns:p14="http://schemas.microsoft.com/office/powerpoint/2010/main" val="314253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2F5C9-82CF-4B24-80AE-E44CE43F63AA}"/>
              </a:ext>
            </a:extLst>
          </p:cNvPr>
          <p:cNvSpPr>
            <a:spLocks noGrp="1"/>
          </p:cNvSpPr>
          <p:nvPr>
            <p:ph type="title"/>
          </p:nvPr>
        </p:nvSpPr>
        <p:spPr/>
        <p:txBody>
          <a:bodyPr/>
          <a:lstStyle/>
          <a:p>
            <a:pPr algn="ctr"/>
            <a:r>
              <a:rPr lang="en-US" dirty="0"/>
              <a:t>What is Apartheid?</a:t>
            </a:r>
          </a:p>
        </p:txBody>
      </p:sp>
      <p:sp>
        <p:nvSpPr>
          <p:cNvPr id="3" name="Content Placeholder 2">
            <a:extLst>
              <a:ext uri="{FF2B5EF4-FFF2-40B4-BE49-F238E27FC236}">
                <a16:creationId xmlns:a16="http://schemas.microsoft.com/office/drawing/2014/main" id="{DE8CE4B6-49B5-46D1-9F7A-603363E9F3A7}"/>
              </a:ext>
            </a:extLst>
          </p:cNvPr>
          <p:cNvSpPr>
            <a:spLocks noGrp="1"/>
          </p:cNvSpPr>
          <p:nvPr>
            <p:ph idx="1"/>
          </p:nvPr>
        </p:nvSpPr>
        <p:spPr/>
        <p:txBody>
          <a:bodyPr/>
          <a:lstStyle/>
          <a:p>
            <a:r>
              <a:rPr lang="en-US" sz="2400" dirty="0"/>
              <a:t>The term APARTHEID is translated from Afrikaans meaning ‘apartness’, and it was introduced in 1948 by the National Party (NP).</a:t>
            </a:r>
          </a:p>
          <a:p>
            <a:pPr marL="0" indent="0">
              <a:buNone/>
            </a:pPr>
            <a:endParaRPr lang="en-US" sz="2400" dirty="0"/>
          </a:p>
          <a:p>
            <a:r>
              <a:rPr lang="en-US" sz="2400" dirty="0"/>
              <a:t>APARTHEID is social system, complete with laws, which severely disadvantaged the majority of the South African population, simply because they did not share the skin color of the rulers.  APARTHEID, essentially, made segregation a part of law</a:t>
            </a:r>
          </a:p>
          <a:p>
            <a:pPr marL="0" indent="0">
              <a:buNone/>
            </a:pPr>
            <a:endParaRPr lang="en-US" sz="2400" dirty="0"/>
          </a:p>
          <a:p>
            <a:r>
              <a:rPr lang="en-US" sz="2400" dirty="0"/>
              <a:t>APARTHEID sought to stop all intermarriage and social integration between racial groups.</a:t>
            </a:r>
          </a:p>
          <a:p>
            <a:endParaRPr lang="en-US" dirty="0"/>
          </a:p>
        </p:txBody>
      </p:sp>
    </p:spTree>
    <p:extLst>
      <p:ext uri="{BB962C8B-B14F-4D97-AF65-F5344CB8AC3E}">
        <p14:creationId xmlns:p14="http://schemas.microsoft.com/office/powerpoint/2010/main" val="149076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C63BD-5AF5-498E-8905-E8B528D990DE}"/>
              </a:ext>
            </a:extLst>
          </p:cNvPr>
          <p:cNvSpPr>
            <a:spLocks noGrp="1"/>
          </p:cNvSpPr>
          <p:nvPr>
            <p:ph type="title"/>
          </p:nvPr>
        </p:nvSpPr>
        <p:spPr/>
        <p:txBody>
          <a:bodyPr/>
          <a:lstStyle/>
          <a:p>
            <a:pPr algn="ctr"/>
            <a:r>
              <a:rPr lang="en-US" dirty="0"/>
              <a:t>Why was apartheid introduced?</a:t>
            </a:r>
          </a:p>
        </p:txBody>
      </p:sp>
      <p:sp>
        <p:nvSpPr>
          <p:cNvPr id="3" name="Content Placeholder 2">
            <a:extLst>
              <a:ext uri="{FF2B5EF4-FFF2-40B4-BE49-F238E27FC236}">
                <a16:creationId xmlns:a16="http://schemas.microsoft.com/office/drawing/2014/main" id="{3C139F25-1503-4C0A-8480-1C5B00A90A30}"/>
              </a:ext>
            </a:extLst>
          </p:cNvPr>
          <p:cNvSpPr>
            <a:spLocks noGrp="1"/>
          </p:cNvSpPr>
          <p:nvPr>
            <p:ph idx="1"/>
          </p:nvPr>
        </p:nvSpPr>
        <p:spPr/>
        <p:txBody>
          <a:bodyPr>
            <a:normAutofit/>
          </a:bodyPr>
          <a:lstStyle/>
          <a:p>
            <a:r>
              <a:rPr lang="en-US" sz="2400" dirty="0"/>
              <a:t>APARTHEID was introduced for two reasons, to create superiority and to abate fear.</a:t>
            </a:r>
          </a:p>
          <a:p>
            <a:pPr marL="0" indent="0">
              <a:buNone/>
            </a:pPr>
            <a:endParaRPr lang="en-US" sz="2400" dirty="0"/>
          </a:p>
          <a:p>
            <a:r>
              <a:rPr lang="en-US" sz="2400" dirty="0"/>
              <a:t>Across the world, racism is influenced by the idea that one race is superior to another.</a:t>
            </a:r>
          </a:p>
          <a:p>
            <a:pPr marL="0" indent="0">
              <a:buNone/>
            </a:pPr>
            <a:endParaRPr lang="en-US" sz="2400" dirty="0"/>
          </a:p>
          <a:p>
            <a:r>
              <a:rPr lang="en-US" sz="2400" dirty="0"/>
              <a:t>World War II highlighted problems with racism and decolonization became encouraged. In South Africa at the time, white people were the minority and they feared losing their jobs, culture, and language.</a:t>
            </a:r>
          </a:p>
        </p:txBody>
      </p:sp>
    </p:spTree>
    <p:extLst>
      <p:ext uri="{BB962C8B-B14F-4D97-AF65-F5344CB8AC3E}">
        <p14:creationId xmlns:p14="http://schemas.microsoft.com/office/powerpoint/2010/main" val="137823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EBFE4-1F2A-4AF5-8F71-6783F23B1B34}"/>
              </a:ext>
            </a:extLst>
          </p:cNvPr>
          <p:cNvSpPr>
            <a:spLocks noGrp="1"/>
          </p:cNvSpPr>
          <p:nvPr>
            <p:ph type="title"/>
          </p:nvPr>
        </p:nvSpPr>
        <p:spPr/>
        <p:txBody>
          <a:bodyPr/>
          <a:lstStyle/>
          <a:p>
            <a:pPr algn="ctr"/>
            <a:r>
              <a:rPr lang="en-US" dirty="0"/>
              <a:t>Apartheid laws</a:t>
            </a:r>
          </a:p>
        </p:txBody>
      </p:sp>
      <p:sp>
        <p:nvSpPr>
          <p:cNvPr id="3" name="Content Placeholder 2">
            <a:extLst>
              <a:ext uri="{FF2B5EF4-FFF2-40B4-BE49-F238E27FC236}">
                <a16:creationId xmlns:a16="http://schemas.microsoft.com/office/drawing/2014/main" id="{39907E2B-2DE9-495E-AB7C-8FAC9E6CAC7B}"/>
              </a:ext>
            </a:extLst>
          </p:cNvPr>
          <p:cNvSpPr>
            <a:spLocks noGrp="1"/>
          </p:cNvSpPr>
          <p:nvPr>
            <p:ph idx="1"/>
          </p:nvPr>
        </p:nvSpPr>
        <p:spPr/>
        <p:txBody>
          <a:bodyPr>
            <a:noAutofit/>
          </a:bodyPr>
          <a:lstStyle/>
          <a:p>
            <a:r>
              <a:rPr lang="en-US" sz="2400" dirty="0"/>
              <a:t>Numerous laws were passed in the creation of the APARTHEID state.  Here are a few of the pillars on which it rested:</a:t>
            </a:r>
          </a:p>
          <a:p>
            <a:pPr marL="0" indent="0">
              <a:buNone/>
            </a:pPr>
            <a:endParaRPr lang="en-US" sz="2400" dirty="0"/>
          </a:p>
          <a:p>
            <a:pPr lvl="1"/>
            <a:r>
              <a:rPr lang="en-US" sz="2400" dirty="0"/>
              <a:t>Population Registration Act of 1950  –  This Act demanded people be registered according to their racial group.</a:t>
            </a:r>
          </a:p>
          <a:p>
            <a:pPr marL="274320" lvl="1" indent="0">
              <a:buNone/>
            </a:pPr>
            <a:endParaRPr lang="en-US" sz="2400" dirty="0"/>
          </a:p>
          <a:p>
            <a:pPr lvl="1"/>
            <a:r>
              <a:rPr lang="en-US" sz="2400" dirty="0"/>
              <a:t>Group Areas Act of 1950  –  This Act required different racial groups to live in their own areas.</a:t>
            </a:r>
          </a:p>
          <a:p>
            <a:pPr marL="274320" lvl="1" indent="0">
              <a:buNone/>
            </a:pPr>
            <a:endParaRPr lang="en-US" sz="2400" dirty="0"/>
          </a:p>
          <a:p>
            <a:pPr lvl="1"/>
            <a:r>
              <a:rPr lang="en-US" sz="2400" dirty="0"/>
              <a:t>Prohibition of Mixed Marriages Act of 1949  –   This Act prohibited individuals from different races to marry.</a:t>
            </a:r>
          </a:p>
        </p:txBody>
      </p:sp>
    </p:spTree>
    <p:extLst>
      <p:ext uri="{BB962C8B-B14F-4D97-AF65-F5344CB8AC3E}">
        <p14:creationId xmlns:p14="http://schemas.microsoft.com/office/powerpoint/2010/main" val="3915989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6E4DF-DF8C-4120-9901-4EEC57DE89FD}"/>
              </a:ext>
            </a:extLst>
          </p:cNvPr>
          <p:cNvSpPr>
            <a:spLocks noGrp="1"/>
          </p:cNvSpPr>
          <p:nvPr>
            <p:ph type="title"/>
          </p:nvPr>
        </p:nvSpPr>
        <p:spPr/>
        <p:txBody>
          <a:bodyPr/>
          <a:lstStyle/>
          <a:p>
            <a:pPr algn="ctr"/>
            <a:r>
              <a:rPr lang="en-US" dirty="0"/>
              <a:t>Apartheid laws continued</a:t>
            </a:r>
          </a:p>
        </p:txBody>
      </p:sp>
      <p:sp>
        <p:nvSpPr>
          <p:cNvPr id="3" name="Content Placeholder 2">
            <a:extLst>
              <a:ext uri="{FF2B5EF4-FFF2-40B4-BE49-F238E27FC236}">
                <a16:creationId xmlns:a16="http://schemas.microsoft.com/office/drawing/2014/main" id="{91B2B4FE-AC79-462D-88A7-E16E7B5976DE}"/>
              </a:ext>
            </a:extLst>
          </p:cNvPr>
          <p:cNvSpPr>
            <a:spLocks noGrp="1"/>
          </p:cNvSpPr>
          <p:nvPr>
            <p:ph idx="1"/>
          </p:nvPr>
        </p:nvSpPr>
        <p:spPr/>
        <p:txBody>
          <a:bodyPr/>
          <a:lstStyle/>
          <a:p>
            <a:pPr lvl="1"/>
            <a:r>
              <a:rPr lang="en-US" sz="2400" dirty="0"/>
              <a:t>Immorality Act of 1927 (amended in 1950)  –  This Act prohibited illicit carnal intercourse, or other acts in relation to it, between Europeans and Natives.</a:t>
            </a:r>
          </a:p>
          <a:p>
            <a:pPr marL="274320" lvl="1" indent="0">
              <a:buNone/>
            </a:pPr>
            <a:endParaRPr lang="en-US" sz="2400" dirty="0"/>
          </a:p>
          <a:p>
            <a:pPr lvl="1"/>
            <a:r>
              <a:rPr lang="en-US" sz="2400" dirty="0"/>
              <a:t>Separate Representation of Voters Act, 1951 –  This Act enforced racial segregation, removed all non-white people from the voter’s roll (or took away colored peoples’ right to vote).</a:t>
            </a:r>
          </a:p>
          <a:p>
            <a:endParaRPr lang="en-US" dirty="0"/>
          </a:p>
        </p:txBody>
      </p:sp>
    </p:spTree>
    <p:extLst>
      <p:ext uri="{BB962C8B-B14F-4D97-AF65-F5344CB8AC3E}">
        <p14:creationId xmlns:p14="http://schemas.microsoft.com/office/powerpoint/2010/main" val="1271218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201D8-4D3F-4DBB-B86E-F1B3CA53B7A0}"/>
              </a:ext>
            </a:extLst>
          </p:cNvPr>
          <p:cNvSpPr>
            <a:spLocks noGrp="1"/>
          </p:cNvSpPr>
          <p:nvPr>
            <p:ph type="title"/>
          </p:nvPr>
        </p:nvSpPr>
        <p:spPr/>
        <p:txBody>
          <a:bodyPr/>
          <a:lstStyle/>
          <a:p>
            <a:pPr algn="ctr"/>
            <a:r>
              <a:rPr lang="en-US" dirty="0"/>
              <a:t>Resistance to apartheid</a:t>
            </a:r>
          </a:p>
        </p:txBody>
      </p:sp>
      <p:sp>
        <p:nvSpPr>
          <p:cNvPr id="3" name="Content Placeholder 2">
            <a:extLst>
              <a:ext uri="{FF2B5EF4-FFF2-40B4-BE49-F238E27FC236}">
                <a16:creationId xmlns:a16="http://schemas.microsoft.com/office/drawing/2014/main" id="{790CA192-D6C5-4092-89E4-F985080E83D1}"/>
              </a:ext>
            </a:extLst>
          </p:cNvPr>
          <p:cNvSpPr>
            <a:spLocks noGrp="1"/>
          </p:cNvSpPr>
          <p:nvPr>
            <p:ph idx="1"/>
          </p:nvPr>
        </p:nvSpPr>
        <p:spPr/>
        <p:txBody>
          <a:bodyPr>
            <a:normAutofit/>
          </a:bodyPr>
          <a:lstStyle/>
          <a:p>
            <a:r>
              <a:rPr lang="en-US" sz="2400" dirty="0"/>
              <a:t>Resistance to APARTHEID came from all circles and countries, not only from those suffering the negative effects of discrimination.</a:t>
            </a:r>
          </a:p>
          <a:p>
            <a:r>
              <a:rPr lang="en-US" sz="2400" dirty="0"/>
              <a:t>The African National Congress (ANC) started the Defiance Campaign. This campaign called on people to purposefully break APARTHEID laws and offer themselves for arrest.  It was hoped the increase in prisoners would cause the system of APARTHEID to collapse.  Nelson Mandela was a part of the ANC.</a:t>
            </a:r>
          </a:p>
          <a:p>
            <a:r>
              <a:rPr lang="en-US" sz="2400" dirty="0"/>
              <a:t>In 1959, some ANC members broke away and formed the Pan Africanist Congress (PAC), and they tried more violent methods to break APARTHEID down.</a:t>
            </a:r>
          </a:p>
          <a:p>
            <a:endParaRPr lang="en-US" sz="2400" dirty="0"/>
          </a:p>
          <a:p>
            <a:endParaRPr lang="en-US" sz="2400" dirty="0"/>
          </a:p>
        </p:txBody>
      </p:sp>
    </p:spTree>
    <p:extLst>
      <p:ext uri="{BB962C8B-B14F-4D97-AF65-F5344CB8AC3E}">
        <p14:creationId xmlns:p14="http://schemas.microsoft.com/office/powerpoint/2010/main" val="682960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114</TotalTime>
  <Words>424</Words>
  <Application>Microsoft Macintosh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Rockwell</vt:lpstr>
      <vt:lpstr>Rockwell Condensed</vt:lpstr>
      <vt:lpstr>Wingdings</vt:lpstr>
      <vt:lpstr>Wood Type</vt:lpstr>
      <vt:lpstr>A History of Apartheid in South Africa</vt:lpstr>
      <vt:lpstr>What is Apartheid?</vt:lpstr>
      <vt:lpstr>Why was apartheid introduced?</vt:lpstr>
      <vt:lpstr>Apartheid laws</vt:lpstr>
      <vt:lpstr>Apartheid laws continued</vt:lpstr>
      <vt:lpstr>Resistance to apartheid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History of Apartheid in South Africa</dc:title>
  <dc:creator>HILARY M. FILKINS</dc:creator>
  <cp:lastModifiedBy>HILARY M. FILKINS</cp:lastModifiedBy>
  <cp:revision>9</cp:revision>
  <dcterms:created xsi:type="dcterms:W3CDTF">2019-11-19T14:02:06Z</dcterms:created>
  <dcterms:modified xsi:type="dcterms:W3CDTF">2020-07-18T00:51:22Z</dcterms:modified>
</cp:coreProperties>
</file>