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handoutMasterIdLst>
    <p:handoutMasterId r:id="rId12"/>
  </p:handoutMasterIdLst>
  <p:sldIdLst>
    <p:sldId id="256" r:id="rId2"/>
    <p:sldId id="259" r:id="rId3"/>
    <p:sldId id="257" r:id="rId4"/>
    <p:sldId id="258" r:id="rId5"/>
    <p:sldId id="264" r:id="rId6"/>
    <p:sldId id="260" r:id="rId7"/>
    <p:sldId id="261" r:id="rId8"/>
    <p:sldId id="262" r:id="rId9"/>
    <p:sldId id="263" r:id="rId10"/>
    <p:sldId id="26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34" autoAdjust="0"/>
  </p:normalViewPr>
  <p:slideViewPr>
    <p:cSldViewPr snapToGrid="0" snapToObjects="1">
      <p:cViewPr varScale="1">
        <p:scale>
          <a:sx n="71" d="100"/>
          <a:sy n="71" d="100"/>
        </p:scale>
        <p:origin x="20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496D02-2BF0-464D-BB61-2A0EB4336F35}"/>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D346F2-865D-44A7-8DE2-AD53B571536B}"/>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1B0178C8-15F2-4CDA-8DBE-456AE3066824}" type="datetimeFigureOut">
              <a:rPr lang="en-US" smtClean="0"/>
              <a:t>10/15/2019</a:t>
            </a:fld>
            <a:endParaRPr lang="en-US"/>
          </a:p>
        </p:txBody>
      </p:sp>
      <p:sp>
        <p:nvSpPr>
          <p:cNvPr id="4" name="Footer Placeholder 3">
            <a:extLst>
              <a:ext uri="{FF2B5EF4-FFF2-40B4-BE49-F238E27FC236}">
                <a16:creationId xmlns:a16="http://schemas.microsoft.com/office/drawing/2014/main" id="{C3E8D6C6-38D6-4057-84D4-A06578F5FD46}"/>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5DCBC8D3-B65A-4F5D-93EC-F936F033644A}"/>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D5A71A7A-4752-43BA-BDBC-8F08B2612A54}" type="slidenum">
              <a:rPr lang="en-US" smtClean="0"/>
              <a:t>‹#›</a:t>
            </a:fld>
            <a:endParaRPr lang="en-US"/>
          </a:p>
        </p:txBody>
      </p:sp>
    </p:spTree>
    <p:extLst>
      <p:ext uri="{BB962C8B-B14F-4D97-AF65-F5344CB8AC3E}">
        <p14:creationId xmlns:p14="http://schemas.microsoft.com/office/powerpoint/2010/main" val="36019370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AD8D91A-A2EE-4B54-B3C6-F6C67903BA9C}" type="datetime1">
              <a:rPr lang="en-US" smtClean="0"/>
              <a:pPr/>
              <a:t>10/15/2019</a:t>
            </a:fld>
            <a:endParaRPr lang="en-US" dirty="0"/>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A84A37A-AFC2-4A01-80A1-FC20F2C0D5BB}"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9785C6-EBAF-49D5-AD4D-BABF4DFAAD59}" type="datetime1">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04122-9A3A-4FD8-98B8-22631F32846C}" type="datetime1">
              <a:rPr lang="en-US" smtClean="0"/>
              <a:pPr/>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259A7B8-0EC4-44C9-AFEF-25E144F11C06}" type="datetime1">
              <a:rPr lang="en-US" smtClean="0"/>
              <a:pPr/>
              <a:t>10/15/2019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82BB47B5-C739-4DAE-AACD-CC58CA843AC4}" type="datetime1">
              <a:rPr lang="en-US" smtClean="0"/>
              <a:pPr/>
              <a:t>10/15/2019</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72AE48-94E6-46E0-BE32-5F0716DE9115}" type="datetime1">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84C285-8BCE-48FC-97D9-E2837AF38351}" type="datetime1">
              <a:rPr lang="en-US" smtClean="0"/>
              <a:pPr/>
              <a:t>10/15/2019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0D3E6-EF16-4488-94A4-211508FE4682}" type="datetime1">
              <a:rPr lang="en-US" smtClean="0"/>
              <a:pPr/>
              <a:t>10/15/2019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7077FB3B-20DA-4D0E-BF16-8262B7156612}" type="datetime1">
              <a:rPr lang="en-US" smtClean="0"/>
              <a:pPr/>
              <a:t>10/15/2019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273C2C-6BD0-40EC-8D8D-4D51F089C5EB}" type="datetime1">
              <a:rPr lang="en-US" smtClean="0"/>
              <a:pPr/>
              <a:t>10/15/2019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5" name="Date Placeholder 4"/>
          <p:cNvSpPr>
            <a:spLocks noGrp="1"/>
          </p:cNvSpPr>
          <p:nvPr>
            <p:ph type="dt" sz="half" idx="10"/>
          </p:nvPr>
        </p:nvSpPr>
        <p:spPr/>
        <p:txBody>
          <a:bodyPr/>
          <a:lstStyle/>
          <a:p>
            <a:fld id="{2D377F5C-EDA7-4864-9756-35769B0E62CF}" type="datetime1">
              <a:rPr lang="en-US" smtClean="0"/>
              <a:pPr/>
              <a:t>10/15/2019</a:t>
            </a:fld>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8B99C93-F56F-46AB-9EB8-53614A95B15F}" type="datetime1">
              <a:rPr lang="en-US" smtClean="0"/>
              <a:pPr/>
              <a:t>10/15/2019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A84A37A-AFC2-4A01-80A1-FC20F2C0D5BB}"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30" r:id="rId1"/>
    <p:sldLayoutId id="2147483831" r:id="rId2"/>
    <p:sldLayoutId id="2147483832" r:id="rId3"/>
    <p:sldLayoutId id="2147483833" r:id="rId4"/>
    <p:sldLayoutId id="2147483834" r:id="rId5"/>
    <p:sldLayoutId id="2147483835" r:id="rId6"/>
    <p:sldLayoutId id="2147483836" r:id="rId7"/>
    <p:sldLayoutId id="2147483837" r:id="rId8"/>
    <p:sldLayoutId id="2147483838" r:id="rId9"/>
    <p:sldLayoutId id="2147483839" r:id="rId10"/>
    <p:sldLayoutId id="2147483840" r:id="rId11"/>
  </p:sldLayoutIdLst>
  <p:hf sldNum="0"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Literature Notes</a:t>
            </a:r>
          </a:p>
        </p:txBody>
      </p:sp>
      <p:sp>
        <p:nvSpPr>
          <p:cNvPr id="3" name="Title 2"/>
          <p:cNvSpPr>
            <a:spLocks noGrp="1"/>
          </p:cNvSpPr>
          <p:nvPr>
            <p:ph type="ctrTitle"/>
          </p:nvPr>
        </p:nvSpPr>
        <p:spPr/>
        <p:txBody>
          <a:bodyPr/>
          <a:lstStyle/>
          <a:p>
            <a:r>
              <a:rPr lang="en-US" dirty="0"/>
              <a:t>The analytical essay format</a:t>
            </a:r>
          </a:p>
        </p:txBody>
      </p:sp>
    </p:spTree>
    <p:extLst>
      <p:ext uri="{BB962C8B-B14F-4D97-AF65-F5344CB8AC3E}">
        <p14:creationId xmlns:p14="http://schemas.microsoft.com/office/powerpoint/2010/main" val="668897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DA7332-3F07-4634-A555-164E6D409D96}"/>
              </a:ext>
            </a:extLst>
          </p:cNvPr>
          <p:cNvSpPr>
            <a:spLocks noGrp="1"/>
          </p:cNvSpPr>
          <p:nvPr>
            <p:ph type="title"/>
          </p:nvPr>
        </p:nvSpPr>
        <p:spPr/>
        <p:txBody>
          <a:bodyPr/>
          <a:lstStyle/>
          <a:p>
            <a:r>
              <a:rPr lang="en-US" dirty="0"/>
              <a:t>Analytical Paragraph Format</a:t>
            </a:r>
          </a:p>
        </p:txBody>
      </p:sp>
      <p:sp>
        <p:nvSpPr>
          <p:cNvPr id="3" name="Content Placeholder 2">
            <a:extLst>
              <a:ext uri="{FF2B5EF4-FFF2-40B4-BE49-F238E27FC236}">
                <a16:creationId xmlns:a16="http://schemas.microsoft.com/office/drawing/2014/main" id="{7CEB8DC5-1D4E-46E2-9BD7-4C6346AA379F}"/>
              </a:ext>
            </a:extLst>
          </p:cNvPr>
          <p:cNvSpPr>
            <a:spLocks noGrp="1"/>
          </p:cNvSpPr>
          <p:nvPr>
            <p:ph idx="1"/>
          </p:nvPr>
        </p:nvSpPr>
        <p:spPr/>
        <p:txBody>
          <a:bodyPr>
            <a:normAutofit/>
          </a:bodyPr>
          <a:lstStyle/>
          <a:p>
            <a:r>
              <a:rPr lang="en-US" sz="2800" b="1" dirty="0">
                <a:latin typeface="+mj-lt"/>
              </a:rPr>
              <a:t>Thesis</a:t>
            </a:r>
          </a:p>
          <a:p>
            <a:r>
              <a:rPr lang="en-US" sz="2800" b="1" dirty="0">
                <a:latin typeface="+mj-lt"/>
              </a:rPr>
              <a:t>Definition (if applicable)</a:t>
            </a:r>
          </a:p>
          <a:p>
            <a:r>
              <a:rPr lang="en-US" sz="2800" b="1" dirty="0">
                <a:latin typeface="+mj-lt"/>
              </a:rPr>
              <a:t>Background of the text</a:t>
            </a:r>
          </a:p>
          <a:p>
            <a:r>
              <a:rPr lang="en-US" sz="2800" b="1" dirty="0">
                <a:latin typeface="+mj-lt"/>
              </a:rPr>
              <a:t>Topic Sentence</a:t>
            </a:r>
          </a:p>
          <a:p>
            <a:r>
              <a:rPr lang="en-US" sz="2800" b="1" dirty="0">
                <a:latin typeface="+mj-lt"/>
              </a:rPr>
              <a:t>Lead in</a:t>
            </a:r>
          </a:p>
          <a:p>
            <a:r>
              <a:rPr lang="en-US" sz="2800" b="1" dirty="0">
                <a:latin typeface="+mj-lt"/>
              </a:rPr>
              <a:t>Quote from the text</a:t>
            </a:r>
          </a:p>
          <a:p>
            <a:r>
              <a:rPr lang="en-US" sz="2800" b="1" dirty="0">
                <a:latin typeface="+mj-lt"/>
              </a:rPr>
              <a:t>Explication of Quote</a:t>
            </a:r>
          </a:p>
          <a:p>
            <a:r>
              <a:rPr lang="en-US" sz="2800" b="1" dirty="0">
                <a:latin typeface="+mj-lt"/>
              </a:rPr>
              <a:t>Restated Thesis</a:t>
            </a:r>
          </a:p>
        </p:txBody>
      </p:sp>
    </p:spTree>
    <p:extLst>
      <p:ext uri="{BB962C8B-B14F-4D97-AF65-F5344CB8AC3E}">
        <p14:creationId xmlns:p14="http://schemas.microsoft.com/office/powerpoint/2010/main" val="1292030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introduction</a:t>
            </a:r>
          </a:p>
        </p:txBody>
      </p:sp>
      <p:sp>
        <p:nvSpPr>
          <p:cNvPr id="3" name="Content Placeholder 2"/>
          <p:cNvSpPr>
            <a:spLocks noGrp="1"/>
          </p:cNvSpPr>
          <p:nvPr>
            <p:ph idx="1"/>
          </p:nvPr>
        </p:nvSpPr>
        <p:spPr/>
        <p:txBody>
          <a:bodyPr>
            <a:normAutofit/>
          </a:bodyPr>
          <a:lstStyle/>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r>
              <a:rPr lang="en-US" sz="2000" b="1" dirty="0">
                <a:latin typeface="+mj-lt"/>
              </a:rPr>
              <a:t>For the introduction in an essay, there are three parts:  the hook, the bridge, and the thesis. </a:t>
            </a:r>
            <a:r>
              <a:rPr lang="en-US" sz="2000" dirty="0">
                <a:latin typeface="+mj-lt"/>
              </a:rPr>
              <a:t>The opening statement usually functions as a "hook" or attention grabber to draw in the reader. After the hook comes your bridge statement, which explains how the hook is relevant to the thesis. The last sentence of the introductory paragraph contains the thesis statement, a sentence or two that is the central idea of your essay.</a:t>
            </a:r>
          </a:p>
        </p:txBody>
      </p:sp>
    </p:spTree>
    <p:extLst>
      <p:ext uri="{BB962C8B-B14F-4D97-AF65-F5344CB8AC3E}">
        <p14:creationId xmlns:p14="http://schemas.microsoft.com/office/powerpoint/2010/main" val="1975066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Introduction:  </a:t>
            </a:r>
            <a:br>
              <a:rPr lang="en-US" dirty="0"/>
            </a:br>
            <a:r>
              <a:rPr lang="en-US" dirty="0"/>
              <a:t>Hooking your reader</a:t>
            </a:r>
          </a:p>
        </p:txBody>
      </p:sp>
      <p:sp>
        <p:nvSpPr>
          <p:cNvPr id="3" name="Content Placeholder 2"/>
          <p:cNvSpPr>
            <a:spLocks noGrp="1"/>
          </p:cNvSpPr>
          <p:nvPr>
            <p:ph idx="1"/>
          </p:nvPr>
        </p:nvSpPr>
        <p:spPr/>
        <p:txBody>
          <a:bodyPr>
            <a:normAutofit fontScale="92500" lnSpcReduction="10000"/>
          </a:bodyPr>
          <a:lstStyle/>
          <a:p>
            <a:pPr marL="0" indent="0">
              <a:buNone/>
            </a:pPr>
            <a:endParaRPr lang="en-US" sz="2900" dirty="0">
              <a:latin typeface="+mj-lt"/>
            </a:endParaRPr>
          </a:p>
          <a:p>
            <a:r>
              <a:rPr lang="en-US" sz="2600" b="1" dirty="0">
                <a:latin typeface="+mj-lt"/>
              </a:rPr>
              <a:t>Question Hook:  </a:t>
            </a:r>
            <a:r>
              <a:rPr lang="en-US" sz="2600" dirty="0">
                <a:latin typeface="+mj-lt"/>
              </a:rPr>
              <a:t>You ask your reader a question. </a:t>
            </a:r>
          </a:p>
          <a:p>
            <a:r>
              <a:rPr lang="en-US" sz="2600" b="1" dirty="0">
                <a:latin typeface="+mj-lt"/>
              </a:rPr>
              <a:t>Quotation Hook:  </a:t>
            </a:r>
            <a:r>
              <a:rPr lang="en-US" sz="2600" dirty="0">
                <a:latin typeface="+mj-lt"/>
              </a:rPr>
              <a:t>You can use a quote by a famous author, singer, actor, philosopher, etc. </a:t>
            </a:r>
          </a:p>
          <a:p>
            <a:r>
              <a:rPr lang="en-US" sz="2600" b="1" dirty="0">
                <a:latin typeface="+mj-lt"/>
              </a:rPr>
              <a:t>Anecdote Hook:  </a:t>
            </a:r>
            <a:r>
              <a:rPr lang="en-US" sz="2600" dirty="0">
                <a:latin typeface="+mj-lt"/>
              </a:rPr>
              <a:t>An anecdote is usually a short narrative of an interesting, amusing, or biographical incident. </a:t>
            </a:r>
          </a:p>
          <a:p>
            <a:r>
              <a:rPr lang="en-US" sz="2600" b="1" dirty="0">
                <a:latin typeface="+mj-lt"/>
              </a:rPr>
              <a:t>Generalization Hook:  </a:t>
            </a:r>
            <a:r>
              <a:rPr lang="en-US" sz="2600" dirty="0">
                <a:latin typeface="+mj-lt"/>
              </a:rPr>
              <a:t>You make a generalization about society that relates to your topic. </a:t>
            </a:r>
          </a:p>
          <a:p>
            <a:r>
              <a:rPr lang="en-US" sz="2600" b="1" dirty="0">
                <a:latin typeface="+mj-lt"/>
              </a:rPr>
              <a:t>Definition Hook:  </a:t>
            </a:r>
            <a:r>
              <a:rPr lang="en-US" sz="2600" dirty="0">
                <a:latin typeface="+mj-lt"/>
              </a:rPr>
              <a:t>You define something that needs to be defined in your essay.  </a:t>
            </a:r>
            <a:endParaRPr lang="en-US" dirty="0"/>
          </a:p>
        </p:txBody>
      </p:sp>
    </p:spTree>
    <p:extLst>
      <p:ext uri="{BB962C8B-B14F-4D97-AF65-F5344CB8AC3E}">
        <p14:creationId xmlns:p14="http://schemas.microsoft.com/office/powerpoint/2010/main" val="3803532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Introduction:</a:t>
            </a:r>
            <a:br>
              <a:rPr lang="en-US" dirty="0"/>
            </a:br>
            <a:r>
              <a:rPr lang="en-US" dirty="0"/>
              <a:t>The bridge</a:t>
            </a:r>
          </a:p>
        </p:txBody>
      </p:sp>
      <p:sp>
        <p:nvSpPr>
          <p:cNvPr id="3" name="Content Placeholder 2"/>
          <p:cNvSpPr>
            <a:spLocks noGrp="1"/>
          </p:cNvSpPr>
          <p:nvPr>
            <p:ph idx="1"/>
          </p:nvPr>
        </p:nvSpPr>
        <p:spPr/>
        <p:txBody>
          <a:bodyPr>
            <a:normAutofit/>
          </a:bodyPr>
          <a:lstStyle/>
          <a:p>
            <a:pPr marL="114300" indent="0" algn="ctr">
              <a:buNone/>
            </a:pPr>
            <a:endParaRPr lang="en-US" sz="3200" dirty="0">
              <a:latin typeface="+mj-lt"/>
            </a:endParaRPr>
          </a:p>
          <a:p>
            <a:pPr marL="114300" indent="0" algn="ctr">
              <a:buNone/>
            </a:pPr>
            <a:endParaRPr lang="en-US" sz="3200" dirty="0">
              <a:latin typeface="+mj-lt"/>
            </a:endParaRPr>
          </a:p>
          <a:p>
            <a:pPr marL="114300" indent="0" algn="ctr">
              <a:buNone/>
            </a:pPr>
            <a:r>
              <a:rPr lang="en-US" b="1" dirty="0">
                <a:latin typeface="+mj-lt"/>
              </a:rPr>
              <a:t>The bridge statement in an essay is found within the introductory paragraph, and it connects the hook to your thesis.  </a:t>
            </a:r>
            <a:r>
              <a:rPr lang="en-US" dirty="0">
                <a:latin typeface="+mj-lt"/>
              </a:rPr>
              <a:t>What your bridge says is dependent upon your hook.  </a:t>
            </a:r>
          </a:p>
        </p:txBody>
      </p:sp>
    </p:spTree>
    <p:extLst>
      <p:ext uri="{BB962C8B-B14F-4D97-AF65-F5344CB8AC3E}">
        <p14:creationId xmlns:p14="http://schemas.microsoft.com/office/powerpoint/2010/main" val="2028006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Introduction:</a:t>
            </a:r>
            <a:br>
              <a:rPr lang="en-US" dirty="0"/>
            </a:br>
            <a:r>
              <a:rPr lang="en-US" dirty="0"/>
              <a:t>The Thesis</a:t>
            </a:r>
          </a:p>
        </p:txBody>
      </p:sp>
      <p:sp>
        <p:nvSpPr>
          <p:cNvPr id="3" name="Content Placeholder 2"/>
          <p:cNvSpPr>
            <a:spLocks noGrp="1"/>
          </p:cNvSpPr>
          <p:nvPr>
            <p:ph idx="1"/>
          </p:nvPr>
        </p:nvSpPr>
        <p:spPr/>
        <p:txBody>
          <a:bodyPr>
            <a:normAutofit/>
          </a:bodyPr>
          <a:lstStyle/>
          <a:p>
            <a:pPr marL="114300" indent="0" algn="ctr">
              <a:buNone/>
            </a:pPr>
            <a:endParaRPr lang="en-US" cap="small" dirty="0">
              <a:latin typeface="+mj-lt"/>
            </a:endParaRPr>
          </a:p>
          <a:p>
            <a:pPr marL="114300" indent="0" algn="ctr">
              <a:buNone/>
            </a:pPr>
            <a:endParaRPr lang="en-US" cap="small" dirty="0">
              <a:latin typeface="+mj-lt"/>
            </a:endParaRPr>
          </a:p>
          <a:p>
            <a:pPr marL="114300" indent="0" algn="ctr">
              <a:buNone/>
            </a:pPr>
            <a:r>
              <a:rPr lang="en-US" cap="small" dirty="0">
                <a:latin typeface="+mj-lt"/>
              </a:rPr>
              <a:t>The thesis statement is that sentence or two in your text</a:t>
            </a:r>
            <a:r>
              <a:rPr lang="en-US" dirty="0">
                <a:latin typeface="+mj-lt"/>
              </a:rPr>
              <a:t> that contains the focus of your essay and tells your reader what the essay is going to be about. </a:t>
            </a:r>
            <a:r>
              <a:rPr lang="en-US" b="1" dirty="0">
                <a:latin typeface="+mj-lt"/>
              </a:rPr>
              <a:t> The thesis is your essay’s MAIN IDEA. </a:t>
            </a:r>
            <a:r>
              <a:rPr lang="en-US" dirty="0">
                <a:latin typeface="+mj-lt"/>
              </a:rPr>
              <a:t>The lack of a thesis statement may well be a symptom of an essay beset by a lack of focus. </a:t>
            </a:r>
          </a:p>
        </p:txBody>
      </p:sp>
    </p:spTree>
    <p:extLst>
      <p:ext uri="{BB962C8B-B14F-4D97-AF65-F5344CB8AC3E}">
        <p14:creationId xmlns:p14="http://schemas.microsoft.com/office/powerpoint/2010/main" val="3921490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Body Paragraphs</a:t>
            </a:r>
          </a:p>
        </p:txBody>
      </p:sp>
      <p:sp>
        <p:nvSpPr>
          <p:cNvPr id="3" name="Content Placeholder 2"/>
          <p:cNvSpPr>
            <a:spLocks noGrp="1"/>
          </p:cNvSpPr>
          <p:nvPr>
            <p:ph idx="1"/>
          </p:nvPr>
        </p:nvSpPr>
        <p:spPr/>
        <p:txBody>
          <a:bodyPr>
            <a:normAutofit/>
          </a:bodyPr>
          <a:lstStyle/>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r>
              <a:rPr lang="en-US" b="1" dirty="0">
                <a:latin typeface="+mj-lt"/>
              </a:rPr>
              <a:t>Body paragraphs have about six parts</a:t>
            </a:r>
            <a:r>
              <a:rPr lang="en-US" dirty="0">
                <a:latin typeface="+mj-lt"/>
              </a:rPr>
              <a:t>:  background &amp;/or definition, topic sentence, lead in, quote from the reading, explication of the quote, and a wrap up.  For an analytical essay, you should write at least three body paragraphs.  Each body paragraph should focus on subtopics that prove your thesis is, in fact, valid.  </a:t>
            </a:r>
          </a:p>
        </p:txBody>
      </p:sp>
    </p:spTree>
    <p:extLst>
      <p:ext uri="{BB962C8B-B14F-4D97-AF65-F5344CB8AC3E}">
        <p14:creationId xmlns:p14="http://schemas.microsoft.com/office/powerpoint/2010/main" val="450288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Body Paragraph:</a:t>
            </a:r>
            <a:br>
              <a:rPr lang="en-US" dirty="0"/>
            </a:br>
            <a:r>
              <a:rPr lang="en-US" dirty="0"/>
              <a:t>Format Breakdown</a:t>
            </a:r>
          </a:p>
        </p:txBody>
      </p:sp>
      <p:sp>
        <p:nvSpPr>
          <p:cNvPr id="3" name="Content Placeholder 2"/>
          <p:cNvSpPr>
            <a:spLocks noGrp="1"/>
          </p:cNvSpPr>
          <p:nvPr>
            <p:ph idx="1"/>
          </p:nvPr>
        </p:nvSpPr>
        <p:spPr/>
        <p:txBody>
          <a:bodyPr>
            <a:normAutofit fontScale="77500" lnSpcReduction="20000"/>
          </a:bodyPr>
          <a:lstStyle/>
          <a:p>
            <a:endParaRPr lang="en-US" dirty="0">
              <a:latin typeface="+mj-lt"/>
            </a:endParaRPr>
          </a:p>
          <a:p>
            <a:r>
              <a:rPr lang="en-US" b="1" i="1" dirty="0">
                <a:latin typeface="+mj-lt"/>
              </a:rPr>
              <a:t>Definition:  Be sure to write a definition of anything that needs to be defined (first body paragraph only).</a:t>
            </a:r>
          </a:p>
          <a:p>
            <a:r>
              <a:rPr lang="en-US" b="1" i="1" dirty="0">
                <a:latin typeface="+mj-lt"/>
              </a:rPr>
              <a:t>Background information:  This is where you should give background about the story, any basic facts your reader needs to know, and define any more key terms (first body paragraph only).</a:t>
            </a:r>
          </a:p>
          <a:p>
            <a:r>
              <a:rPr lang="en-US" b="1" dirty="0">
                <a:latin typeface="+mj-lt"/>
              </a:rPr>
              <a:t>Topic sentence:  Your topic sentence is the subtopic you will address that proves your essay’s thesis is valid.</a:t>
            </a:r>
          </a:p>
          <a:p>
            <a:r>
              <a:rPr lang="en-US" b="1" dirty="0">
                <a:latin typeface="+mj-lt"/>
              </a:rPr>
              <a:t>Lead in:  A lead in usually takes the form of background information and a transition into your quote.</a:t>
            </a:r>
          </a:p>
          <a:p>
            <a:r>
              <a:rPr lang="en-US" b="1" dirty="0">
                <a:latin typeface="+mj-lt"/>
              </a:rPr>
              <a:t>Quote:  You must use direct quotes that are properly cited with the page number from the reading.</a:t>
            </a:r>
          </a:p>
          <a:p>
            <a:r>
              <a:rPr lang="en-US" b="1" dirty="0">
                <a:latin typeface="+mj-lt"/>
              </a:rPr>
              <a:t>Explication of your quote:  You must analyze your quote by explaining how your quote proves your thesis is valid.</a:t>
            </a:r>
          </a:p>
          <a:p>
            <a:r>
              <a:rPr lang="en-US" b="1" dirty="0">
                <a:latin typeface="+mj-lt"/>
              </a:rPr>
              <a:t>Wrap up:  You must use strategic repetition and relate your findings in the body paragraph back to the thesis of your analytical essay.</a:t>
            </a:r>
          </a:p>
        </p:txBody>
      </p:sp>
    </p:spTree>
    <p:extLst>
      <p:ext uri="{BB962C8B-B14F-4D97-AF65-F5344CB8AC3E}">
        <p14:creationId xmlns:p14="http://schemas.microsoft.com/office/powerpoint/2010/main" val="1154718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Conclusion</a:t>
            </a:r>
          </a:p>
        </p:txBody>
      </p:sp>
      <p:sp>
        <p:nvSpPr>
          <p:cNvPr id="3" name="Content Placeholder 2"/>
          <p:cNvSpPr>
            <a:spLocks noGrp="1"/>
          </p:cNvSpPr>
          <p:nvPr>
            <p:ph idx="1"/>
          </p:nvPr>
        </p:nvSpPr>
        <p:spPr>
          <a:xfrm>
            <a:off x="457200" y="1752600"/>
            <a:ext cx="8229600" cy="4373563"/>
          </a:xfrm>
        </p:spPr>
        <p:txBody>
          <a:bodyPr>
            <a:normAutofit/>
          </a:bodyPr>
          <a:lstStyle/>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endParaRPr lang="en-US" sz="2000" dirty="0">
              <a:latin typeface="+mj-lt"/>
            </a:endParaRPr>
          </a:p>
          <a:p>
            <a:pPr marL="114300" indent="0" algn="ctr">
              <a:buNone/>
            </a:pPr>
            <a:r>
              <a:rPr lang="en-US" b="1" dirty="0">
                <a:latin typeface="+mj-lt"/>
              </a:rPr>
              <a:t>Your conclusion is the place where you bring your essay to an end without leaving any loose ends.  </a:t>
            </a:r>
            <a:r>
              <a:rPr lang="en-US" dirty="0">
                <a:latin typeface="+mj-lt"/>
              </a:rPr>
              <a:t>Your last paragraph should be at least six sentences.</a:t>
            </a:r>
          </a:p>
        </p:txBody>
      </p:sp>
    </p:spTree>
    <p:extLst>
      <p:ext uri="{BB962C8B-B14F-4D97-AF65-F5344CB8AC3E}">
        <p14:creationId xmlns:p14="http://schemas.microsoft.com/office/powerpoint/2010/main" val="2708534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conclusion:</a:t>
            </a:r>
            <a:br>
              <a:rPr lang="en-US" dirty="0"/>
            </a:br>
            <a:r>
              <a:rPr lang="en-US" dirty="0"/>
              <a:t>Format Breakdown</a:t>
            </a:r>
          </a:p>
        </p:txBody>
      </p:sp>
      <p:sp>
        <p:nvSpPr>
          <p:cNvPr id="3" name="Content Placeholder 2"/>
          <p:cNvSpPr>
            <a:spLocks noGrp="1"/>
          </p:cNvSpPr>
          <p:nvPr>
            <p:ph idx="1"/>
          </p:nvPr>
        </p:nvSpPr>
        <p:spPr/>
        <p:txBody>
          <a:bodyPr>
            <a:normAutofit/>
          </a:bodyPr>
          <a:lstStyle/>
          <a:p>
            <a:r>
              <a:rPr lang="en-US" b="1" dirty="0">
                <a:latin typeface="+mj-lt"/>
              </a:rPr>
              <a:t>Transition &amp; Restated Thesis:  </a:t>
            </a:r>
            <a:r>
              <a:rPr lang="en-US" dirty="0">
                <a:latin typeface="+mj-lt"/>
              </a:rPr>
              <a:t>Use a sophisticated transition (stay away from “in conclusion”) and simply </a:t>
            </a:r>
            <a:r>
              <a:rPr lang="en-US" b="1" dirty="0">
                <a:latin typeface="+mj-lt"/>
              </a:rPr>
              <a:t>restate your thesis from your introduction</a:t>
            </a:r>
          </a:p>
          <a:p>
            <a:r>
              <a:rPr lang="en-US" b="1" dirty="0">
                <a:latin typeface="+mj-lt"/>
              </a:rPr>
              <a:t>Summary of Main Points:  Summarize each body paragraph in a sentence each.</a:t>
            </a:r>
          </a:p>
          <a:p>
            <a:r>
              <a:rPr lang="en-US" b="1" dirty="0">
                <a:latin typeface="+mj-lt"/>
              </a:rPr>
              <a:t>Transition &amp; Theme Statement:  </a:t>
            </a:r>
            <a:r>
              <a:rPr lang="en-US" dirty="0">
                <a:latin typeface="+mj-lt"/>
              </a:rPr>
              <a:t>Use a sophisticated transition before you conclude your analytical essay with a strong statement that gets your reader thinking about life or human nature without moralizing or trivializing anything.</a:t>
            </a:r>
          </a:p>
        </p:txBody>
      </p:sp>
    </p:spTree>
    <p:extLst>
      <p:ext uri="{BB962C8B-B14F-4D97-AF65-F5344CB8AC3E}">
        <p14:creationId xmlns:p14="http://schemas.microsoft.com/office/powerpoint/2010/main" val="18852926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Apothecary.thmx</Template>
  <TotalTime>335</TotalTime>
  <Words>583</Words>
  <Application>Microsoft Office PowerPoint</Application>
  <PresentationFormat>On-screen Show (4:3)</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 Antiqua</vt:lpstr>
      <vt:lpstr>Calibri</vt:lpstr>
      <vt:lpstr>Century Gothic</vt:lpstr>
      <vt:lpstr>Apothecary</vt:lpstr>
      <vt:lpstr>The analytical essay format</vt:lpstr>
      <vt:lpstr>The introduction</vt:lpstr>
      <vt:lpstr>The Introduction:   Hooking your reader</vt:lpstr>
      <vt:lpstr>The Introduction: The bridge</vt:lpstr>
      <vt:lpstr>The Introduction: The Thesis</vt:lpstr>
      <vt:lpstr>The Body Paragraphs</vt:lpstr>
      <vt:lpstr>The Body Paragraph: Format Breakdown</vt:lpstr>
      <vt:lpstr>The Conclusion</vt:lpstr>
      <vt:lpstr>The conclusion: Format Breakdown</vt:lpstr>
      <vt:lpstr>Analytical Paragraph Format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Long Composition</dc:title>
  <dc:creator>Hilary Filkins</dc:creator>
  <cp:lastModifiedBy>HILARY M. FILKINS</cp:lastModifiedBy>
  <cp:revision>22</cp:revision>
  <cp:lastPrinted>2019-04-02T16:02:57Z</cp:lastPrinted>
  <dcterms:created xsi:type="dcterms:W3CDTF">2014-11-01T16:20:43Z</dcterms:created>
  <dcterms:modified xsi:type="dcterms:W3CDTF">2019-10-15T16:29:53Z</dcterms:modified>
</cp:coreProperties>
</file>