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7" autoAdjust="0"/>
    <p:restoredTop sz="94660"/>
  </p:normalViewPr>
  <p:slideViewPr>
    <p:cSldViewPr snapToGrid="0">
      <p:cViewPr varScale="1">
        <p:scale>
          <a:sx n="128" d="100"/>
          <a:sy n="128" d="100"/>
        </p:scale>
        <p:origin x="200"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7/17/20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7/17/20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7/17/20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7/17/20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7/17/20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7/17/20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7/17/20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7/17/20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7/17/20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23B85-2551-4CBE-91F0-B7AC680EB3E5}"/>
              </a:ext>
            </a:extLst>
          </p:cNvPr>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12 Angry Men </a:t>
            </a:r>
          </a:p>
        </p:txBody>
      </p:sp>
      <p:sp>
        <p:nvSpPr>
          <p:cNvPr id="3" name="Subtitle 2">
            <a:extLst>
              <a:ext uri="{FF2B5EF4-FFF2-40B4-BE49-F238E27FC236}">
                <a16:creationId xmlns:a16="http://schemas.microsoft.com/office/drawing/2014/main" id="{BE646D46-805B-4088-B027-0780F2B25F3C}"/>
              </a:ext>
            </a:extLst>
          </p:cNvPr>
          <p:cNvSpPr>
            <a:spLocks noGrp="1"/>
          </p:cNvSpPr>
          <p:nvPr>
            <p:ph type="subTitle" idx="1"/>
          </p:nvPr>
        </p:nvSpPr>
        <p:spPr/>
        <p:txBody>
          <a:bodyPr/>
          <a:lstStyle/>
          <a:p>
            <a:r>
              <a:rPr lang="en-US" dirty="0">
                <a:latin typeface="Times New Roman" panose="02020603050405020304" pitchFamily="18" charset="0"/>
                <a:cs typeface="Times New Roman" panose="02020603050405020304" pitchFamily="18" charset="0"/>
              </a:rPr>
              <a:t>Long Composition</a:t>
            </a:r>
          </a:p>
        </p:txBody>
      </p:sp>
    </p:spTree>
    <p:extLst>
      <p:ext uri="{BB962C8B-B14F-4D97-AF65-F5344CB8AC3E}">
        <p14:creationId xmlns:p14="http://schemas.microsoft.com/office/powerpoint/2010/main" val="3507038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107E5-BACB-41B0-8384-BE7FC6A3878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MLA Heading</a:t>
            </a:r>
          </a:p>
        </p:txBody>
      </p:sp>
      <p:sp>
        <p:nvSpPr>
          <p:cNvPr id="3" name="Content Placeholder 2">
            <a:extLst>
              <a:ext uri="{FF2B5EF4-FFF2-40B4-BE49-F238E27FC236}">
                <a16:creationId xmlns:a16="http://schemas.microsoft.com/office/drawing/2014/main" id="{FC49E3BB-CE56-40D7-A8E7-8FB45F468DB0}"/>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The following heading should be placed in the upper left hand corner of all long compositions:</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Name</a:t>
            </a:r>
          </a:p>
          <a:p>
            <a:pPr marL="0" indent="0">
              <a:buNone/>
            </a:pPr>
            <a:r>
              <a:rPr lang="en-US" sz="2400" dirty="0">
                <a:latin typeface="Times New Roman" panose="02020603050405020304" pitchFamily="18" charset="0"/>
                <a:cs typeface="Times New Roman" panose="02020603050405020304" pitchFamily="18" charset="0"/>
              </a:rPr>
              <a:t>Ms. </a:t>
            </a:r>
            <a:r>
              <a:rPr lang="en-US" sz="2400" dirty="0" err="1">
                <a:latin typeface="Times New Roman" panose="02020603050405020304" pitchFamily="18" charset="0"/>
                <a:cs typeface="Times New Roman" panose="02020603050405020304" pitchFamily="18" charset="0"/>
              </a:rPr>
              <a:t>Filkins</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Freshman English</a:t>
            </a:r>
          </a:p>
          <a:p>
            <a:pPr marL="0" indent="0">
              <a:buNone/>
            </a:pPr>
            <a:r>
              <a:rPr lang="en-US" sz="2400" dirty="0">
                <a:latin typeface="Times New Roman" panose="02020603050405020304" pitchFamily="18" charset="0"/>
                <a:cs typeface="Times New Roman" panose="02020603050405020304" pitchFamily="18" charset="0"/>
              </a:rPr>
              <a:t>4 October 2017 (Due date)</a:t>
            </a:r>
          </a:p>
        </p:txBody>
      </p:sp>
    </p:spTree>
    <p:extLst>
      <p:ext uri="{BB962C8B-B14F-4D97-AF65-F5344CB8AC3E}">
        <p14:creationId xmlns:p14="http://schemas.microsoft.com/office/powerpoint/2010/main" val="993162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56C70-67A0-4F4F-B0DA-C748A621285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03620BE7-43E1-4AA1-B63D-79E3D23489F3}"/>
              </a:ext>
            </a:extLst>
          </p:cNvPr>
          <p:cNvSpPr>
            <a:spLocks noGrp="1"/>
          </p:cNvSpPr>
          <p:nvPr>
            <p:ph idx="1"/>
          </p:nvPr>
        </p:nvSpPr>
        <p:spPr/>
        <p:txBody>
          <a:bodyPr/>
          <a:lstStyle/>
          <a:p>
            <a:pPr marL="0" indent="0">
              <a:buNone/>
            </a:pPr>
            <a:r>
              <a:rPr lang="en-US" dirty="0"/>
              <a:t>	</a:t>
            </a:r>
            <a:r>
              <a:rPr lang="en-US" sz="2400" dirty="0">
                <a:latin typeface="Times New Roman" panose="02020603050405020304" pitchFamily="18" charset="0"/>
                <a:cs typeface="Times New Roman" panose="02020603050405020304" pitchFamily="18" charset="0"/>
              </a:rPr>
              <a:t>Works of literature sometimes feature characters that are accused of a crime they did not commit.  Occasionally, those people are forced to go through a trial and may even be found guilty even though they are innocent.  So, it is the defendant’s sincerest hope that if they are receiving a trial by jury, their peers will find them not guilty after reviewing the evidence in the case.  In the play </a:t>
            </a:r>
            <a:r>
              <a:rPr lang="en-US" sz="2400" i="1" dirty="0">
                <a:latin typeface="Times New Roman" panose="02020603050405020304" pitchFamily="18" charset="0"/>
                <a:cs typeface="Times New Roman" panose="02020603050405020304" pitchFamily="18" charset="0"/>
              </a:rPr>
              <a:t>12 Angry Men </a:t>
            </a:r>
            <a:r>
              <a:rPr lang="en-US" sz="2400" dirty="0">
                <a:latin typeface="Times New Roman" panose="02020603050405020304" pitchFamily="18" charset="0"/>
                <a:cs typeface="Times New Roman" panose="02020603050405020304" pitchFamily="18" charset="0"/>
              </a:rPr>
              <a:t>by Reginald Rose, the evidence of the knife, the old man’s testimony, and the lady’s testimony provides a reasonable doubt and proves a young man on trial should be acquitted of premeditated homicide.</a:t>
            </a:r>
          </a:p>
        </p:txBody>
      </p:sp>
    </p:spTree>
    <p:extLst>
      <p:ext uri="{BB962C8B-B14F-4D97-AF65-F5344CB8AC3E}">
        <p14:creationId xmlns:p14="http://schemas.microsoft.com/office/powerpoint/2010/main" val="2576426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375A4-B547-48F7-B513-27AA7BC135F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Body Paragraph I</a:t>
            </a:r>
          </a:p>
        </p:txBody>
      </p:sp>
      <p:sp>
        <p:nvSpPr>
          <p:cNvPr id="3" name="Content Placeholder 2">
            <a:extLst>
              <a:ext uri="{FF2B5EF4-FFF2-40B4-BE49-F238E27FC236}">
                <a16:creationId xmlns:a16="http://schemas.microsoft.com/office/drawing/2014/main" id="{B42E2BB6-57FB-4382-AAA0-B63CF7160E19}"/>
              </a:ext>
            </a:extLst>
          </p:cNvPr>
          <p:cNvSpPr>
            <a:spLocks noGrp="1"/>
          </p:cNvSpPr>
          <p:nvPr>
            <p:ph idx="1"/>
          </p:nvPr>
        </p:nvSpPr>
        <p:spPr>
          <a:xfrm>
            <a:off x="1371600" y="1436914"/>
            <a:ext cx="9601200" cy="4430486"/>
          </a:xfrm>
        </p:spPr>
        <p:txBody>
          <a:bodyPr>
            <a:normAutofit fontScale="92500" lnSpcReduction="10000"/>
          </a:bodyPr>
          <a:lstStyle/>
          <a:p>
            <a:pPr marL="0" indent="0">
              <a:buNone/>
            </a:pPr>
            <a:r>
              <a:rPr lang="en-US" dirty="0"/>
              <a:t>	</a:t>
            </a:r>
            <a:r>
              <a:rPr lang="en-US" sz="2400" dirty="0">
                <a:latin typeface="Times New Roman" panose="02020603050405020304" pitchFamily="18" charset="0"/>
                <a:cs typeface="Times New Roman" panose="02020603050405020304" pitchFamily="18" charset="0"/>
              </a:rPr>
              <a:t>Reasonable doubt is a real doubt based upon reason and common sense after careful &amp; impartial consideration of all evidence or lack of evidence in a court case.  In the play, a nineteen year old boy is accused of the premeditated homicide of his father, however, various pieces of evidence presented at trial prove his innocence.  One piece of evidence that provides a reasonable doubt is the murder weapon:  a switch-knife.  The knife was purported to be one-of-a-kind by a shopkeeper that sold the defendant the weapon, but one of the jurors on trial found a replica of the knife in the boy’s neighborhood at a junk shop.  Also, the stab wound was inconsistent with the defendant’s height and knife-wielding skills; the stab wound presented an overhanded usage, while switch knives are always used in an underhanded manner.  Therefore, the boy is clearly innocent based on the reasonable doubt surrounding the evidence of the knife.  The murder weapon was not unique by any means and there’s no way the boy stabbed his father when his father was much taller.</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053366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2ED56-FEEE-4D10-A70B-C556D94D6263}"/>
              </a:ext>
            </a:extLst>
          </p:cNvPr>
          <p:cNvSpPr>
            <a:spLocks noGrp="1"/>
          </p:cNvSpPr>
          <p:nvPr>
            <p:ph type="title"/>
          </p:nvPr>
        </p:nvSpPr>
        <p:spPr/>
        <p:txBody>
          <a:bodyPr/>
          <a:lstStyle/>
          <a:p>
            <a:pPr algn="ctr"/>
            <a:br>
              <a:rPr lang="en-US" dirty="0"/>
            </a:br>
            <a:r>
              <a:rPr lang="en-US"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5E6D25DC-DC6D-4CEA-B6CE-EB716B82A6FE}"/>
              </a:ext>
            </a:extLst>
          </p:cNvPr>
          <p:cNvSpPr>
            <a:spLocks noGrp="1"/>
          </p:cNvSpPr>
          <p:nvPr>
            <p:ph idx="1"/>
          </p:nvPr>
        </p:nvSpPr>
        <p:spPr/>
        <p:txBody>
          <a:bodyPr>
            <a:normAutofit lnSpcReduction="10000"/>
          </a:bodyPr>
          <a:lstStyle/>
          <a:p>
            <a:pPr marL="0" indent="0">
              <a:buNone/>
            </a:pPr>
            <a:r>
              <a:rPr lang="en-US" dirty="0"/>
              <a:t>	</a:t>
            </a:r>
            <a:r>
              <a:rPr lang="en-US" sz="2400" dirty="0">
                <a:latin typeface="Times New Roman" panose="02020603050405020304" pitchFamily="18" charset="0"/>
                <a:cs typeface="Times New Roman" panose="02020603050405020304" pitchFamily="18" charset="0"/>
              </a:rPr>
              <a:t>Unquestionably, in the play </a:t>
            </a:r>
            <a:r>
              <a:rPr lang="en-US" sz="2400" i="1" dirty="0">
                <a:latin typeface="Times New Roman" panose="02020603050405020304" pitchFamily="18" charset="0"/>
                <a:cs typeface="Times New Roman" panose="02020603050405020304" pitchFamily="18" charset="0"/>
              </a:rPr>
              <a:t>12 Angry Men </a:t>
            </a:r>
            <a:r>
              <a:rPr lang="en-US" sz="2400" dirty="0">
                <a:latin typeface="Times New Roman" panose="02020603050405020304" pitchFamily="18" charset="0"/>
                <a:cs typeface="Times New Roman" panose="02020603050405020304" pitchFamily="18" charset="0"/>
              </a:rPr>
              <a:t>by Reginald Rose, the evidence of the knife, the old man’s testimony, and the lady’s testimony provides a reasonable doubt and proves the young man on trial should be acquitted of premeditated homicide.  The murder weapon was not one-of-a-kind and the angle of the stab wound did not reflect the defendant’s knife-wielding skills.  The old man could not have heard anything due to the el train passing, nor could he have made it to his door in time to see the boy flee the scene of the crime for he walked with two canes and had three strokes.  Also, the lady couldn’t identify the defendant because no one wears their glasses to bed.  In the end, just because one appears guilty, it does not mean that they actually are.</a:t>
            </a:r>
            <a:endParaRPr lang="en-US" sz="2400" dirty="0"/>
          </a:p>
        </p:txBody>
      </p:sp>
    </p:spTree>
    <p:extLst>
      <p:ext uri="{BB962C8B-B14F-4D97-AF65-F5344CB8AC3E}">
        <p14:creationId xmlns:p14="http://schemas.microsoft.com/office/powerpoint/2010/main" val="269024828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75</TotalTime>
  <Words>506</Words>
  <Application>Microsoft Macintosh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Franklin Gothic Book</vt:lpstr>
      <vt:lpstr>Times New Roman</vt:lpstr>
      <vt:lpstr>Crop</vt:lpstr>
      <vt:lpstr>12 Angry Men </vt:lpstr>
      <vt:lpstr>MLA Heading</vt:lpstr>
      <vt:lpstr>Introduction</vt:lpstr>
      <vt:lpstr>Body Paragraph I</vt:lpstr>
      <vt:lpstr>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HILARY M. FILKINS</dc:creator>
  <cp:lastModifiedBy>HILARY M. FILKINS</cp:lastModifiedBy>
  <cp:revision>8</cp:revision>
  <dcterms:created xsi:type="dcterms:W3CDTF">2017-09-28T18:11:36Z</dcterms:created>
  <dcterms:modified xsi:type="dcterms:W3CDTF">2020-07-18T02:16:36Z</dcterms:modified>
</cp:coreProperties>
</file>